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notesMasterIdLst>
    <p:notesMasterId r:id="rId85"/>
  </p:notesMasterIdLst>
  <p:sldIdLst>
    <p:sldId id="256" r:id="rId2"/>
    <p:sldId id="369" r:id="rId3"/>
    <p:sldId id="473" r:id="rId4"/>
    <p:sldId id="474" r:id="rId5"/>
    <p:sldId id="511" r:id="rId6"/>
    <p:sldId id="504" r:id="rId7"/>
    <p:sldId id="477" r:id="rId8"/>
    <p:sldId id="476" r:id="rId9"/>
    <p:sldId id="558" r:id="rId10"/>
    <p:sldId id="559" r:id="rId11"/>
    <p:sldId id="560" r:id="rId12"/>
    <p:sldId id="561" r:id="rId13"/>
    <p:sldId id="562" r:id="rId14"/>
    <p:sldId id="563" r:id="rId15"/>
    <p:sldId id="564" r:id="rId16"/>
    <p:sldId id="565" r:id="rId17"/>
    <p:sldId id="566" r:id="rId18"/>
    <p:sldId id="567" r:id="rId19"/>
    <p:sldId id="512" r:id="rId20"/>
    <p:sldId id="568" r:id="rId21"/>
    <p:sldId id="570" r:id="rId22"/>
    <p:sldId id="569" r:id="rId23"/>
    <p:sldId id="457" r:id="rId24"/>
    <p:sldId id="462" r:id="rId25"/>
    <p:sldId id="513" r:id="rId26"/>
    <p:sldId id="514" r:id="rId27"/>
    <p:sldId id="515" r:id="rId28"/>
    <p:sldId id="463" r:id="rId29"/>
    <p:sldId id="464" r:id="rId30"/>
    <p:sldId id="480" r:id="rId31"/>
    <p:sldId id="481" r:id="rId32"/>
    <p:sldId id="482" r:id="rId33"/>
    <p:sldId id="516" r:id="rId34"/>
    <p:sldId id="517" r:id="rId35"/>
    <p:sldId id="518" r:id="rId36"/>
    <p:sldId id="519" r:id="rId37"/>
    <p:sldId id="520" r:id="rId38"/>
    <p:sldId id="521" r:id="rId39"/>
    <p:sldId id="522" r:id="rId40"/>
    <p:sldId id="523" r:id="rId41"/>
    <p:sldId id="525" r:id="rId42"/>
    <p:sldId id="526" r:id="rId43"/>
    <p:sldId id="527" r:id="rId44"/>
    <p:sldId id="528" r:id="rId45"/>
    <p:sldId id="529" r:id="rId46"/>
    <p:sldId id="530" r:id="rId47"/>
    <p:sldId id="531" r:id="rId48"/>
    <p:sldId id="532" r:id="rId49"/>
    <p:sldId id="533" r:id="rId50"/>
    <p:sldId id="534" r:id="rId51"/>
    <p:sldId id="535" r:id="rId52"/>
    <p:sldId id="536" r:id="rId53"/>
    <p:sldId id="538" r:id="rId54"/>
    <p:sldId id="539" r:id="rId55"/>
    <p:sldId id="540" r:id="rId56"/>
    <p:sldId id="541" r:id="rId57"/>
    <p:sldId id="537" r:id="rId58"/>
    <p:sldId id="542" r:id="rId59"/>
    <p:sldId id="543" r:id="rId60"/>
    <p:sldId id="544" r:id="rId61"/>
    <p:sldId id="545" r:id="rId62"/>
    <p:sldId id="546" r:id="rId63"/>
    <p:sldId id="547" r:id="rId64"/>
    <p:sldId id="548" r:id="rId65"/>
    <p:sldId id="549" r:id="rId66"/>
    <p:sldId id="550" r:id="rId67"/>
    <p:sldId id="551" r:id="rId68"/>
    <p:sldId id="552" r:id="rId69"/>
    <p:sldId id="553" r:id="rId70"/>
    <p:sldId id="554" r:id="rId71"/>
    <p:sldId id="555" r:id="rId72"/>
    <p:sldId id="556" r:id="rId73"/>
    <p:sldId id="557" r:id="rId74"/>
    <p:sldId id="571" r:id="rId75"/>
    <p:sldId id="572" r:id="rId76"/>
    <p:sldId id="573" r:id="rId77"/>
    <p:sldId id="575" r:id="rId78"/>
    <p:sldId id="576" r:id="rId79"/>
    <p:sldId id="577" r:id="rId80"/>
    <p:sldId id="578" r:id="rId81"/>
    <p:sldId id="579" r:id="rId82"/>
    <p:sldId id="580" r:id="rId83"/>
    <p:sldId id="454" r:id="rId8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8" autoAdjust="0"/>
    <p:restoredTop sz="94479" autoAdjust="0"/>
  </p:normalViewPr>
  <p:slideViewPr>
    <p:cSldViewPr snapToGrid="0">
      <p:cViewPr varScale="1">
        <p:scale>
          <a:sx n="86" d="100"/>
          <a:sy n="86" d="100"/>
        </p:scale>
        <p:origin x="84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dobe Arabic" panose="02040503050201020203" pitchFamily="18" charset="-78"/>
              </a:defRPr>
            </a:lvl1pPr>
          </a:lstStyle>
          <a:p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dobe Arabic" panose="02040503050201020203" pitchFamily="18" charset="-78"/>
              </a:defRPr>
            </a:lvl1pPr>
          </a:lstStyle>
          <a:p>
            <a:fld id="{1238E713-A46B-41A7-8672-B58BE44F4A9F}" type="datetimeFigureOut">
              <a:rPr lang="fa-IR" smtClean="0"/>
              <a:pPr/>
              <a:t>1445/03/18</a:t>
            </a:fld>
            <a:endParaRPr lang="fa-I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dobe Arabic" panose="02040503050201020203" pitchFamily="18" charset="-78"/>
              </a:defRPr>
            </a:lvl1pPr>
          </a:lstStyle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dobe Arabic" panose="02040503050201020203" pitchFamily="18" charset="-78"/>
              </a:defRPr>
            </a:lvl1pPr>
          </a:lstStyle>
          <a:p>
            <a:fld id="{E904E649-41D6-440C-9A3F-4531CFE82615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587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dobe Arabic" panose="02040503050201020203" pitchFamily="18" charset="-78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dobe Arabic" panose="02040503050201020203" pitchFamily="18" charset="-78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4E649-41D6-440C-9A3F-4531CFE82615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445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86ADA8-5999-478F-94CD-D6CD033EEC04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1445/03/18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AFE5524-4F17-407E-BA68-2EBEFD5AA479}" type="slidenum">
              <a:rPr lang="ar-SA" altLang="fa-IR" smtClean="0"/>
              <a:pPr/>
              <a:t>‹#›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67109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rtl="1">
              <a:defRPr/>
            </a:pPr>
            <a:fld id="{EB081995-CF87-45D5-BA31-33E9E5D9D726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 rtl="1">
                <a:defRPr/>
              </a:pPr>
              <a:t>1445/03/18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914400" rtl="1">
              <a:defRPr/>
            </a:pPr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</a:pPr>
            <a:fld id="{FFFD4A01-1E85-41B6-985E-47C89482003A}" type="slidenum">
              <a:rPr lang="ar-SA" altLang="fa-IR" smtClean="0"/>
              <a:pPr defTabSz="914400"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78775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rtl="1">
              <a:defRPr/>
            </a:pPr>
            <a:fld id="{EB081995-CF87-45D5-BA31-33E9E5D9D726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 rtl="1">
                <a:defRPr/>
              </a:pPr>
              <a:t>1445/03/18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914400" rtl="1">
              <a:defRPr/>
            </a:pPr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</a:pPr>
            <a:fld id="{FFFD4A01-1E85-41B6-985E-47C89482003A}" type="slidenum">
              <a:rPr lang="ar-SA" altLang="fa-IR" smtClean="0"/>
              <a:pPr defTabSz="914400"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a-IR" altLang="fa-IR" smtClean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dobe Arabic" panose="02040503050201020203" pitchFamily="18" charset="-78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dobe Arabic" panose="02040503050201020203" pitchFamily="18" charset="-78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3371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rtl="1">
              <a:defRPr/>
            </a:pPr>
            <a:fld id="{EB081995-CF87-45D5-BA31-33E9E5D9D726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 rtl="1">
                <a:defRPr/>
              </a:pPr>
              <a:t>1445/03/18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914400" rtl="1">
              <a:defRPr/>
            </a:pPr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</a:pPr>
            <a:fld id="{FFFD4A01-1E85-41B6-985E-47C89482003A}" type="slidenum">
              <a:rPr lang="ar-SA" altLang="fa-IR" smtClean="0"/>
              <a:pPr defTabSz="914400"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255184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rtl="1">
              <a:defRPr/>
            </a:pPr>
            <a:fld id="{EB081995-CF87-45D5-BA31-33E9E5D9D726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 rtl="1">
                <a:defRPr/>
              </a:pPr>
              <a:t>1445/03/18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914400" rtl="1">
              <a:defRPr/>
            </a:pPr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</a:pPr>
            <a:fld id="{FFFD4A01-1E85-41B6-985E-47C89482003A}" type="slidenum">
              <a:rPr lang="ar-SA" altLang="fa-IR" smtClean="0"/>
              <a:pPr defTabSz="914400"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a-IR" altLang="fa-IR" smtClean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dobe Arabic" panose="02040503050201020203" pitchFamily="18" charset="-78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dobe Arabic" panose="02040503050201020203" pitchFamily="18" charset="-78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621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rtl="1">
              <a:defRPr/>
            </a:pPr>
            <a:fld id="{EB081995-CF87-45D5-BA31-33E9E5D9D726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 rtl="1">
                <a:defRPr/>
              </a:pPr>
              <a:t>1445/03/18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914400" rtl="1">
              <a:defRPr/>
            </a:pPr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</a:pPr>
            <a:fld id="{FFFD4A01-1E85-41B6-985E-47C89482003A}" type="slidenum">
              <a:rPr lang="ar-SA" altLang="fa-IR" smtClean="0"/>
              <a:pPr defTabSz="914400"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421676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500E4-D34B-4F8E-BE04-49E6846BFDCC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1445/03/18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A7D3-7A99-409E-8788-530BA01780E3}" type="slidenum">
              <a:rPr lang="ar-SA" altLang="fa-IR" smtClean="0"/>
              <a:pPr/>
              <a:t>‹#›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1601758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4A5D5-CCD2-424D-8827-F7FBB46F6DEA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1445/03/18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D3F9-9032-4F3E-8379-178C26603312}" type="slidenum">
              <a:rPr lang="ar-SA" altLang="fa-IR" smtClean="0"/>
              <a:pPr/>
              <a:t>‹#›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302216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28919-A2F9-4232-BA1E-E8DA07ACEE93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1445/03/18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469-0DDB-4D3A-AB5F-92616EA43043}" type="slidenum">
              <a:rPr lang="ar-SA" altLang="fa-IR" smtClean="0"/>
              <a:pPr/>
              <a:t>‹#›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113004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>
            <a:normAutofit/>
          </a:bodyPr>
          <a:lstStyle>
            <a:lvl1pPr algn="l">
              <a:defRPr sz="4000" b="1" cap="none">
                <a:solidFill>
                  <a:srgbClr val="00B0F0"/>
                </a:solidFill>
                <a:cs typeface="B Zar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cs typeface="B Zar" panose="00000400000000000000" pitchFamily="2" charset="-7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37473-BB0A-4E67-8575-EDE0F77B714F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1445/03/18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458B43-40F3-496F-86B6-FAC2BD781906}" type="slidenum">
              <a:rPr lang="ar-SA" altLang="fa-IR" smtClean="0"/>
              <a:pPr/>
              <a:t>‹#›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322545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07681E-2BCF-4969-84E3-32728C97A81A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1445/03/18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3CEE3F-892C-4A4F-B99D-B167C73A8C3A}" type="slidenum">
              <a:rPr lang="ar-SA" altLang="fa-IR" smtClean="0"/>
              <a:pPr/>
              <a:t>‹#›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243709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CECD7-5C23-4399-A5DD-DC1485602C5C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1445/03/18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8F964C-36FE-46F1-9D9E-C0357E80DFEA}" type="slidenum">
              <a:rPr lang="ar-SA" altLang="fa-IR" smtClean="0"/>
              <a:pPr/>
              <a:t>‹#›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101295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3AF69-206E-44CA-B9B1-778AE81F26C7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1445/03/18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D112-5CA4-411E-84D5-EFC72C7C77AD}" type="slidenum">
              <a:rPr lang="ar-SA" altLang="fa-IR" smtClean="0"/>
              <a:pPr/>
              <a:t>‹#›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64925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1A82A4-D023-4FA6-9530-CA2829E5A36D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1445/03/18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E856-40B3-41B1-ADF3-E4DC963B0AC3}" type="slidenum">
              <a:rPr lang="ar-SA" altLang="fa-IR" smtClean="0"/>
              <a:pPr/>
              <a:t>‹#›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163532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8D776-C9A8-4017-9018-AD66775DD4D3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1445/03/18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13BDF-C004-41C9-A4FB-95BBCF71C3AB}" type="slidenum">
              <a:rPr lang="ar-SA" altLang="fa-IR" smtClean="0"/>
              <a:pPr/>
              <a:t>‹#›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78245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FD9F7F-3338-4C54-BD9E-9B44A21FFDED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1445/03/18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C68898-47C9-4DB2-A2B3-D54260BCC3E3}" type="slidenum">
              <a:rPr lang="ar-SA" altLang="fa-IR" smtClean="0"/>
              <a:pPr/>
              <a:t>‹#›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279410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>
              <a:defRPr/>
            </a:pPr>
            <a:fld id="{EB081995-CF87-45D5-BA31-33E9E5D9D726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914400" rtl="1">
                <a:defRPr/>
              </a:pPr>
              <a:t>1445/03/18</a:t>
            </a:fld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914400" rtl="1">
              <a:defRPr/>
            </a:pPr>
            <a:endParaRPr lang="fa-I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 rtl="1" fontAlgn="base">
              <a:spcBef>
                <a:spcPct val="0"/>
              </a:spcBef>
              <a:spcAft>
                <a:spcPct val="0"/>
              </a:spcAft>
            </a:pPr>
            <a:fld id="{FFFD4A01-1E85-41B6-985E-47C89482003A}" type="slidenum">
              <a:rPr lang="ar-SA" altLang="fa-IR" smtClean="0"/>
              <a:pPr defTabSz="914400"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307245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0192"/>
          </a:xfrm>
          <a:prstGeom prst="rect">
            <a:avLst/>
          </a:prstGeom>
        </p:spPr>
      </p:pic>
      <p:pic>
        <p:nvPicPr>
          <p:cNvPr id="1026" name="Picture 2" descr="عکس زمینه بکگراند گل سفید در غروب آفتاب طلایی زیبا پس زمین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1800000">
            <a:off x="-488" y="967610"/>
            <a:ext cx="4911296" cy="1314027"/>
          </a:xfrm>
        </p:spPr>
        <p:txBody>
          <a:bodyPr>
            <a:normAutofit fontScale="90000"/>
          </a:bodyPr>
          <a:lstStyle/>
          <a:p>
            <a:pPr algn="ctr"/>
            <a:r>
              <a:rPr lang="fa-IR" sz="7200" b="1" dirty="0" smtClean="0">
                <a:solidFill>
                  <a:srgbClr val="FF00FF"/>
                </a:solidFill>
                <a:latin typeface="Adobe Arabic" panose="02040503050201020203" pitchFamily="18" charset="-78"/>
                <a:cs typeface="B Nazanin" panose="00000400000000000000" pitchFamily="2" charset="-78"/>
              </a:rPr>
              <a:t>به نام يزدان پاك</a:t>
            </a:r>
            <a:endParaRPr lang="fa-IR" sz="7200" b="1" dirty="0">
              <a:solidFill>
                <a:srgbClr val="FF00FF"/>
              </a:solidFill>
              <a:latin typeface="Adobe Arabic" panose="02040503050201020203" pitchFamily="18" charset="-7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86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>
          <a:xfrm>
            <a:off x="1987733" y="188640"/>
            <a:ext cx="8229599" cy="4517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a-IR" altLang="en-US" b="1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گسترش ناقل</a:t>
            </a:r>
            <a:endParaRPr lang="en-US" altLang="en-US" b="1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7732" y="1450029"/>
            <a:ext cx="8229600" cy="5183088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fa-IR" sz="2800" b="1" dirty="0">
                <a:solidFill>
                  <a:srgbClr val="FF0000"/>
                </a:solidFill>
                <a:latin typeface="+mj-lt"/>
                <a:ea typeface="+mj-ea"/>
                <a:cs typeface="B Nazanin" panose="00000400000000000000" pitchFamily="2" charset="-78"/>
              </a:rPr>
              <a:t>تجارت بین </a:t>
            </a:r>
            <a:r>
              <a:rPr lang="fa-IR" sz="2800" b="1" dirty="0" err="1">
                <a:solidFill>
                  <a:srgbClr val="FF0000"/>
                </a:solidFill>
                <a:latin typeface="+mj-lt"/>
                <a:ea typeface="+mj-ea"/>
                <a:cs typeface="B Nazanin" panose="00000400000000000000" pitchFamily="2" charset="-78"/>
              </a:rPr>
              <a:t>المللی</a:t>
            </a:r>
            <a:r>
              <a:rPr lang="fa-IR" sz="2800" b="1" dirty="0">
                <a:solidFill>
                  <a:srgbClr val="FF0000"/>
                </a:solidFill>
                <a:latin typeface="+mj-lt"/>
                <a:ea typeface="+mj-ea"/>
                <a:cs typeface="B Nazanin" panose="00000400000000000000" pitchFamily="2" charset="-78"/>
              </a:rPr>
              <a:t> و جابجایی تخم از طریق کالا بویژه تایر و گیاه لاکی </a:t>
            </a:r>
            <a:r>
              <a:rPr lang="fa-IR" sz="2800" b="1" dirty="0" err="1">
                <a:solidFill>
                  <a:srgbClr val="FF0000"/>
                </a:solidFill>
                <a:latin typeface="+mj-lt"/>
                <a:ea typeface="+mj-ea"/>
                <a:cs typeface="B Nazanin" panose="00000400000000000000" pitchFamily="2" charset="-78"/>
              </a:rPr>
              <a:t>بامبو</a:t>
            </a:r>
            <a:r>
              <a:rPr lang="fa-IR" sz="2800" b="1" dirty="0">
                <a:solidFill>
                  <a:srgbClr val="FF0000"/>
                </a:solidFill>
                <a:latin typeface="+mj-lt"/>
                <a:ea typeface="+mj-ea"/>
                <a:cs typeface="B Nazanin" panose="00000400000000000000" pitchFamily="2" charset="-78"/>
              </a:rPr>
              <a:t> </a:t>
            </a:r>
            <a:endParaRPr lang="en-US" sz="2800" b="1" dirty="0">
              <a:solidFill>
                <a:srgbClr val="FF0000"/>
              </a:solidFill>
              <a:latin typeface="+mj-lt"/>
              <a:ea typeface="+mj-ea"/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651" y="2893245"/>
            <a:ext cx="5192697" cy="345638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772" name="Picture 5" descr="131504320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33" y="2584315"/>
            <a:ext cx="270070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4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030017" y="188641"/>
            <a:ext cx="8229599" cy="5446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a-IR" altLang="en-US" b="1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ناقل در پشت دروازه های کشور</a:t>
            </a:r>
            <a:endParaRPr lang="en-US" altLang="en-US" b="1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33795" name="Picture 2" descr="Screenshot 2018-11-15 15.08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16" y="1196753"/>
            <a:ext cx="8263876" cy="50432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3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7468" y="620689"/>
            <a:ext cx="8229599" cy="5446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a-IR" b="1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نظام مراقبت تقویت شده ناقلین درمبادی ورودی:</a:t>
            </a:r>
            <a:br>
              <a:rPr lang="fa-IR" b="1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</a:br>
            <a:endParaRPr lang="en-US" b="1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1062990" lvl="1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بنادر دریایی</a:t>
            </a:r>
          </a:p>
          <a:p>
            <a:pPr marL="1062990" lvl="1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فرودگاههای بین المللی دارای پرواز از مبادی آلوده به ناقل</a:t>
            </a:r>
          </a:p>
          <a:p>
            <a:pPr marL="1062990" lvl="1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مرزهای زمینی از کشورهای آلوده به ناقل</a:t>
            </a:r>
          </a:p>
          <a:p>
            <a:pPr marL="1062990" lvl="1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مناطق دپوی لاستیک های وارداتی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3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277092"/>
            <a:ext cx="7543800" cy="526472"/>
          </a:xfrm>
        </p:spPr>
        <p:txBody>
          <a:bodyPr>
            <a:normAutofit/>
          </a:bodyPr>
          <a:lstStyle/>
          <a:p>
            <a:pPr algn="ctr"/>
            <a:r>
              <a:rPr lang="ar-SA" sz="2800" dirty="0">
                <a:solidFill>
                  <a:srgbClr val="FF0000"/>
                </a:solidFill>
              </a:rPr>
              <a:t>مناطق پرخطر استان</a:t>
            </a:r>
            <a:r>
              <a:rPr lang="fa-IR" sz="2800" dirty="0">
                <a:solidFill>
                  <a:srgbClr val="FF0000"/>
                </a:solidFill>
              </a:rPr>
              <a:t> گیلان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6960" y="1124745"/>
            <a:ext cx="7543800" cy="5472607"/>
          </a:xfrm>
        </p:spPr>
        <p:txBody>
          <a:bodyPr>
            <a:normAutofit fontScale="92500"/>
          </a:bodyPr>
          <a:lstStyle/>
          <a:p>
            <a:pPr algn="just" rtl="1"/>
            <a:r>
              <a:rPr lang="ar-SA" sz="2400" dirty="0">
                <a:solidFill>
                  <a:srgbClr val="0070C0"/>
                </a:solidFill>
                <a:cs typeface="B Nazanin" panose="00000400000000000000" pitchFamily="2" charset="-78"/>
              </a:rPr>
              <a:t>1 – پایانه مرزی هوايي </a:t>
            </a:r>
            <a:r>
              <a:rPr lang="fa-IR" sz="2400" dirty="0">
                <a:solidFill>
                  <a:srgbClr val="0070C0"/>
                </a:solidFill>
                <a:cs typeface="B Nazanin" panose="00000400000000000000" pitchFamily="2" charset="-78"/>
              </a:rPr>
              <a:t>رشت</a:t>
            </a:r>
            <a:r>
              <a:rPr lang="ar-SA" sz="2400" dirty="0">
                <a:solidFill>
                  <a:srgbClr val="0070C0"/>
                </a:solidFill>
                <a:cs typeface="B Nazanin" panose="00000400000000000000" pitchFamily="2" charset="-78"/>
              </a:rPr>
              <a:t> ، 2 - پایانه مرزی دريايي انزلی و 3 -  پایانه مرزی آبی، زمینی و </a:t>
            </a:r>
            <a:r>
              <a:rPr lang="fa-IR" sz="2400" dirty="0">
                <a:solidFill>
                  <a:srgbClr val="0070C0"/>
                </a:solidFill>
                <a:cs typeface="B Nazanin" panose="00000400000000000000" pitchFamily="2" charset="-78"/>
              </a:rPr>
              <a:t>ریل</a:t>
            </a:r>
            <a:r>
              <a:rPr lang="ar-SA" sz="2400" dirty="0">
                <a:solidFill>
                  <a:srgbClr val="0070C0"/>
                </a:solidFill>
                <a:cs typeface="B Nazanin" panose="00000400000000000000" pitchFamily="2" charset="-78"/>
              </a:rPr>
              <a:t>ي آستارا</a:t>
            </a:r>
            <a:endParaRPr lang="en-US" sz="2400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ar-SA" sz="2400" u="sng" dirty="0">
                <a:solidFill>
                  <a:srgbClr val="FF00FF"/>
                </a:solidFill>
                <a:cs typeface="B Nazanin" panose="00000400000000000000" pitchFamily="2" charset="-78"/>
              </a:rPr>
              <a:t>فرودگاه بین المللی رشت </a:t>
            </a:r>
            <a:r>
              <a:rPr lang="ar-SA" sz="2400" dirty="0">
                <a:cs typeface="B Nazanin" panose="00000400000000000000" pitchFamily="2" charset="-78"/>
              </a:rPr>
              <a:t>بدلیل انجام پرواز با کشورهای عربستان ، عراق ، ترکیه،ارمنستان، تاجیکستان و گرجستان </a:t>
            </a:r>
            <a:endParaRPr lang="en-US" sz="2400" dirty="0">
              <a:cs typeface="B Nazanin" panose="00000400000000000000" pitchFamily="2" charset="-78"/>
            </a:endParaRPr>
          </a:p>
          <a:p>
            <a:pPr algn="just" rtl="1"/>
            <a:r>
              <a:rPr lang="ar-SA" sz="2400" u="sng" dirty="0">
                <a:solidFill>
                  <a:srgbClr val="FF00FF"/>
                </a:solidFill>
                <a:cs typeface="B Nazanin" panose="00000400000000000000" pitchFamily="2" charset="-78"/>
              </a:rPr>
              <a:t>گمرک و بنادر ودریانوردی بندر انزلی</a:t>
            </a:r>
            <a:r>
              <a:rPr lang="ar-SA" sz="2400" dirty="0">
                <a:solidFill>
                  <a:srgbClr val="FF00FF"/>
                </a:solidFill>
                <a:cs typeface="B Nazanin" panose="00000400000000000000" pitchFamily="2" charset="-78"/>
              </a:rPr>
              <a:t> </a:t>
            </a:r>
            <a:r>
              <a:rPr lang="ar-SA" sz="2400" dirty="0">
                <a:cs typeface="B Nazanin" panose="00000400000000000000" pitchFamily="2" charset="-78"/>
              </a:rPr>
              <a:t>بدلیل تجارت کالاهای (گندم،جو، ذرت، تایر ،چوب ،آهن،ماشین آلات، خودرو، کانتینر خالی، کانتینر حاوی دوچرخه و لوازم ساخت چین و آب میوه انرژی زا ) بوسیله کشتی از بنادر استراخان، اکتائو، باکو، ترکمن باشی،ماخاج کالا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ar-SA" sz="2400" dirty="0">
                <a:cs typeface="B Nazanin" panose="00000400000000000000" pitchFamily="2" charset="-78"/>
              </a:rPr>
              <a:t>و ندرتا هم از کشورهای ترکیه و اکراین</a:t>
            </a:r>
            <a:endParaRPr lang="en-US" sz="2400" dirty="0">
              <a:cs typeface="B Nazanin" panose="00000400000000000000" pitchFamily="2" charset="-78"/>
            </a:endParaRPr>
          </a:p>
          <a:p>
            <a:pPr algn="just" rtl="1"/>
            <a:r>
              <a:rPr lang="ar-SA" sz="2400" u="sng" dirty="0">
                <a:solidFill>
                  <a:srgbClr val="FF00FF"/>
                </a:solidFill>
                <a:cs typeface="B Nazanin" panose="00000400000000000000" pitchFamily="2" charset="-78"/>
              </a:rPr>
              <a:t>گمرک آبی و ریلی بندر آستارا </a:t>
            </a:r>
            <a:r>
              <a:rPr lang="ar-SA" sz="2400" dirty="0">
                <a:cs typeface="B Nazanin" panose="00000400000000000000" pitchFamily="2" charset="-78"/>
              </a:rPr>
              <a:t>بدلیل تجارت کالا (گندم،غلات، چوب ،آهن آلات، خوراک دام و طیور)بوسیله کشتی از بنادر استراخان روسیه، آکتابا قرقیزستان و بندرهوسان آذربایجان و بوسیله قطار ازکشورهای آذربایجان و روسیه</a:t>
            </a:r>
            <a:endParaRPr lang="en-US" sz="2400" dirty="0">
              <a:cs typeface="B Nazanin" panose="00000400000000000000" pitchFamily="2" charset="-78"/>
            </a:endParaRPr>
          </a:p>
          <a:p>
            <a:pPr algn="just" rtl="1"/>
            <a:r>
              <a:rPr lang="ar-SA" sz="2400" u="sng" dirty="0">
                <a:solidFill>
                  <a:srgbClr val="FF00FF"/>
                </a:solidFill>
                <a:cs typeface="B Nazanin" panose="00000400000000000000" pitchFamily="2" charset="-78"/>
              </a:rPr>
              <a:t>گمرک زمینی آستارا </a:t>
            </a:r>
            <a:r>
              <a:rPr lang="ar-SA" sz="2400" dirty="0">
                <a:cs typeface="B Nazanin" panose="00000400000000000000" pitchFamily="2" charset="-78"/>
              </a:rPr>
              <a:t>بدلیل تردد مسافر بوسیله اتوبوس، سواری و کامیون از کشورهای آذربایجان، ترکیه،روسیه، قرقیزستان و قزاقستان</a:t>
            </a:r>
            <a:endParaRPr lang="en-US" sz="2400" dirty="0">
              <a:cs typeface="B Nazanin" panose="00000400000000000000" pitchFamily="2" charset="-78"/>
            </a:endParaRPr>
          </a:p>
          <a:p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56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322" y="202698"/>
            <a:ext cx="6488834" cy="3154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21" y="3501009"/>
            <a:ext cx="6520331" cy="3169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2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88640"/>
            <a:ext cx="3168352" cy="651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93847"/>
            <a:ext cx="3189734" cy="656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30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42657"/>
            <a:ext cx="5904656" cy="287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3501008"/>
            <a:ext cx="5905177" cy="2870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3" y="620688"/>
            <a:ext cx="2656959" cy="5465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76706"/>
            <a:ext cx="4283968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56760"/>
            <a:ext cx="4310562" cy="3232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3717032"/>
            <a:ext cx="6012160" cy="292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58" y="188640"/>
            <a:ext cx="6408712" cy="3115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7" y="3429000"/>
            <a:ext cx="5860659" cy="3299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17" y="419948"/>
            <a:ext cx="2607138" cy="17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51050"/>
            <a:ext cx="2669344" cy="1732608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88" y="2420888"/>
            <a:ext cx="888343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xplosion 1 13"/>
          <p:cNvSpPr/>
          <p:nvPr/>
        </p:nvSpPr>
        <p:spPr>
          <a:xfrm>
            <a:off x="8184232" y="260648"/>
            <a:ext cx="2232248" cy="192301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800" b="1" dirty="0">
                <a:latin typeface="0 Nazanin"/>
                <a:cs typeface="B Nazanin" panose="00000400000000000000" pitchFamily="2" charset="-78"/>
              </a:rPr>
              <a:t>اپیدمی انفجاری</a:t>
            </a:r>
            <a:endParaRPr lang="en-US" sz="2800" b="1" dirty="0">
              <a:latin typeface="0 Nazanin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29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14004"/>
            <a:ext cx="5948738" cy="3147014"/>
          </a:xfrm>
        </p:spPr>
        <p:txBody>
          <a:bodyPr>
            <a:noAutofit/>
          </a:bodyPr>
          <a:lstStyle/>
          <a:p>
            <a:pPr algn="ctr"/>
            <a:r>
              <a:rPr lang="fa-IR" sz="4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پشه </a:t>
            </a:r>
            <a:r>
              <a:rPr lang="fa-IR" sz="4800" b="1" dirty="0">
                <a:solidFill>
                  <a:srgbClr val="C00000"/>
                </a:solidFill>
                <a:cs typeface="B Nazanin" panose="00000400000000000000" pitchFamily="2" charset="-78"/>
              </a:rPr>
              <a:t>آئدس و بیماریهای منتقله از آن</a:t>
            </a:r>
            <a:r>
              <a:rPr lang="fa-IR" sz="4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/>
            </a:r>
            <a:br>
              <a:rPr lang="fa-IR" sz="4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زهرا خورشیدی</a:t>
            </a:r>
            <a:b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کارشناس ارشد آموزش پرستاری سلامت جامعه </a:t>
            </a:r>
            <a:b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کارشناس کنترل عفونت مرکز آموزشی درمانی 17 شهریور رشت</a:t>
            </a: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2" descr="Aedes Aegypti female. © ECDC/Francis Schaffn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8738" y="-1"/>
            <a:ext cx="6243262" cy="450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1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54" y="443345"/>
            <a:ext cx="8911687" cy="130925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latin typeface="Adobe Arabic" panose="02040503050201020203" pitchFamily="18" charset="-78"/>
                <a:cs typeface="B Nazanin" panose="00000400000000000000" pitchFamily="2" charset="-78"/>
              </a:rPr>
              <a:t>بیماریهای منتقله</a:t>
            </a:r>
            <a:endParaRPr lang="en-US" b="1" dirty="0">
              <a:solidFill>
                <a:srgbClr val="00B0F0"/>
              </a:solidFill>
              <a:latin typeface="Adobe Arabic" panose="02040503050201020203" pitchFamily="18" charset="-78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067" y="1264555"/>
            <a:ext cx="9508545" cy="4913221"/>
          </a:xfrm>
        </p:spPr>
        <p:txBody>
          <a:bodyPr>
            <a:noAutofit/>
          </a:bodyPr>
          <a:lstStyle/>
          <a:p>
            <a:pPr marL="514350" indent="-514350" algn="justLow">
              <a:lnSpc>
                <a:spcPct val="150000"/>
              </a:lnSpc>
              <a:buFont typeface="+mj-lt"/>
              <a:buAutoNum type="arabicPeriod"/>
            </a:pP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تب دانگ</a:t>
            </a:r>
          </a:p>
          <a:p>
            <a:pPr marL="514350" indent="-514350" algn="justLow">
              <a:lnSpc>
                <a:spcPct val="150000"/>
              </a:lnSpc>
              <a:buFont typeface="+mj-lt"/>
              <a:buAutoNum type="arabicPeriod"/>
            </a:pP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زیکا</a:t>
            </a:r>
          </a:p>
          <a:p>
            <a:pPr marL="514350" indent="-514350" algn="justLow">
              <a:lnSpc>
                <a:spcPct val="150000"/>
              </a:lnSpc>
              <a:buFont typeface="+mj-lt"/>
              <a:buAutoNum type="arabicPeriod"/>
            </a:pP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چیکونگونیا </a:t>
            </a:r>
            <a:endParaRPr lang="en-US" sz="2800" dirty="0">
              <a:latin typeface="Adobe Arabic" panose="02040503050201020203" pitchFamily="18" charset="-78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82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54" y="443345"/>
            <a:ext cx="8911687" cy="130925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latin typeface="Adobe Arabic" panose="02040503050201020203" pitchFamily="18" charset="-78"/>
                <a:cs typeface="B Nazanin" panose="00000400000000000000" pitchFamily="2" charset="-78"/>
              </a:rPr>
              <a:t>زیکا</a:t>
            </a:r>
            <a:endParaRPr lang="en-US" b="1" dirty="0">
              <a:solidFill>
                <a:srgbClr val="00B0F0"/>
              </a:solidFill>
              <a:latin typeface="Adobe Arabic" panose="02040503050201020203" pitchFamily="18" charset="-78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067" y="1264555"/>
            <a:ext cx="9508545" cy="4913221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دوره کمون بیماری ویروس زیکا 3 تا 14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روز</a:t>
            </a:r>
            <a:endParaRPr lang="fa-IR" sz="2800" dirty="0">
              <a:latin typeface="Adobe Arabic" panose="02040503050201020203" pitchFamily="18" charset="-78"/>
              <a:cs typeface="B Zar" panose="00000400000000000000" pitchFamily="2" charset="-78"/>
            </a:endParaRPr>
          </a:p>
          <a:p>
            <a:pPr algn="justLow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علائم به 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طورکلی خفیف و شامل تب،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بثورات  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پوستی، التهاب ملتحمه، درد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عضلات و مفاصل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، </a:t>
            </a:r>
            <a:endParaRPr lang="fa-IR" sz="2800" dirty="0" smtClean="0">
              <a:latin typeface="Adobe Arabic" panose="02040503050201020203" pitchFamily="18" charset="-78"/>
              <a:cs typeface="B Zar" panose="00000400000000000000" pitchFamily="2" charset="-78"/>
            </a:endParaRPr>
          </a:p>
          <a:p>
            <a:pPr algn="justLow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عفونت ویروس زیکا در دوران 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بارداری دلیل میکروسفالی و سایر ناهنجاری های مادرزادی در جنین در حال رشد و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نوزاد است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.</a:t>
            </a:r>
          </a:p>
          <a:p>
            <a:pPr algn="justLow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عفونت 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زیکا در بارداری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همچنین 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منجر به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عوارض 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حاملگی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مانند 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از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دست 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دادن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جنین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،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مرده زایی و زایمان 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زودرس می شود.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 </a:t>
            </a:r>
            <a:endParaRPr lang="en-US" sz="2800" dirty="0">
              <a:latin typeface="Adobe Arabic" panose="02040503050201020203" pitchFamily="18" charset="-78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94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477" y="467993"/>
            <a:ext cx="8911687" cy="1048573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latin typeface="Adobe Arabic" panose="02040503050201020203" pitchFamily="18" charset="-78"/>
                <a:cs typeface="B Nazanin" panose="00000400000000000000" pitchFamily="2" charset="-78"/>
              </a:rPr>
              <a:t>چیکونگونیا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264" y="1408770"/>
            <a:ext cx="10077256" cy="43898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معمولاً با تب ناگهانی که اغلب با درد مفاصل همراه است مشخص می شود. </a:t>
            </a:r>
            <a:endParaRPr lang="fa-IR" sz="2800" dirty="0" smtClean="0">
              <a:latin typeface="Adobe Arabic" panose="02040503050201020203" pitchFamily="18" charset="-78"/>
              <a:cs typeface="B Zar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علائم بیماری 4 تا 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5 روز بعد از گزش پشه آلوده ظاهر می گردند. </a:t>
            </a:r>
            <a:endParaRPr lang="fa-IR" sz="2800" dirty="0" smtClean="0">
              <a:latin typeface="Adobe Arabic" panose="02040503050201020203" pitchFamily="18" charset="-78"/>
              <a:cs typeface="B Zar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درد 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مفصل اغلب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بسیار ناتوان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کننده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است 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و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معمولاً چند 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روز طول می کشد، اما ممکن است این درد هفته ها، ماه ها یا حتی سال ها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طولانی شود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. </a:t>
            </a:r>
            <a:endParaRPr lang="fa-IR" sz="2800" dirty="0" smtClean="0">
              <a:latin typeface="Adobe Arabic" panose="02040503050201020203" pitchFamily="18" charset="-78"/>
              <a:cs typeface="B Zar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سردرد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، حالت تهوع، خستگی و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بثورات  پوستی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نام چیکونگونیا از زبان محلی 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کیماکوند تانزانیا گرفته شده و به معنی منقبض شدن و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ظاهر خمیده مبتلایان به 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درد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شدید مفصل 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را توصیف می کند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.</a:t>
            </a:r>
            <a:endParaRPr lang="fa-IR" sz="2800" dirty="0">
              <a:latin typeface="Adobe Arabic" panose="02040503050201020203" pitchFamily="18" charset="-78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0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54" y="443345"/>
            <a:ext cx="8911687" cy="1309255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latin typeface="Adobe Arabic" panose="02040503050201020203" pitchFamily="18" charset="-78"/>
                <a:cs typeface="B Nazanin" panose="00000400000000000000" pitchFamily="2" charset="-78"/>
              </a:rPr>
              <a:t>روش های انتقال </a:t>
            </a:r>
            <a:r>
              <a:rPr lang="fa-IR" b="1" dirty="0" smtClean="0">
                <a:solidFill>
                  <a:srgbClr val="00B0F0"/>
                </a:solidFill>
                <a:latin typeface="Adobe Arabic" panose="02040503050201020203" pitchFamily="18" charset="-78"/>
                <a:cs typeface="B Nazanin" panose="00000400000000000000" pitchFamily="2" charset="-78"/>
              </a:rPr>
              <a:t>بیماری دانگ </a:t>
            </a:r>
            <a:endParaRPr lang="en-US" b="1" dirty="0">
              <a:solidFill>
                <a:srgbClr val="00B0F0"/>
              </a:solidFill>
              <a:latin typeface="Adobe Arabic" panose="02040503050201020203" pitchFamily="18" charset="-78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067" y="1264555"/>
            <a:ext cx="9508545" cy="4913221"/>
          </a:xfrm>
        </p:spPr>
        <p:txBody>
          <a:bodyPr>
            <a:noAutofit/>
          </a:bodyPr>
          <a:lstStyle/>
          <a:p>
            <a:pPr marL="514350" indent="-514350" algn="justLow">
              <a:lnSpc>
                <a:spcPct val="150000"/>
              </a:lnSpc>
              <a:buFont typeface="+mj-lt"/>
              <a:buAutoNum type="arabicPeriod"/>
            </a:pP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انتقال از پشه به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انسان</a:t>
            </a:r>
          </a:p>
          <a:p>
            <a:pPr marL="514350" indent="-514350" algn="justLow">
              <a:lnSpc>
                <a:spcPct val="150000"/>
              </a:lnSpc>
              <a:buFont typeface="+mj-lt"/>
              <a:buAutoNum type="arabicPeriod"/>
            </a:pP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انتقال از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انسان </a:t>
            </a:r>
            <a:r>
              <a:rPr lang="fa-IR" sz="2800" dirty="0">
                <a:latin typeface="Adobe Arabic" panose="02040503050201020203" pitchFamily="18" charset="-78"/>
                <a:cs typeface="B Zar" panose="00000400000000000000" pitchFamily="2" charset="-78"/>
              </a:rPr>
              <a:t>به </a:t>
            </a: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پشه</a:t>
            </a:r>
          </a:p>
          <a:p>
            <a:pPr marL="514350" indent="-514350" algn="justLow">
              <a:lnSpc>
                <a:spcPct val="150000"/>
              </a:lnSpc>
              <a:buFont typeface="+mj-lt"/>
              <a:buAutoNum type="arabicPeriod"/>
            </a:pPr>
            <a:r>
              <a:rPr lang="fa-IR" sz="2800" dirty="0" smtClean="0">
                <a:latin typeface="Adobe Arabic" panose="02040503050201020203" pitchFamily="18" charset="-78"/>
                <a:cs typeface="B Zar" panose="00000400000000000000" pitchFamily="2" charset="-78"/>
              </a:rPr>
              <a:t>سایر موارد</a:t>
            </a:r>
            <a:endParaRPr lang="en-US" sz="2800" dirty="0">
              <a:latin typeface="Adobe Arabic" panose="02040503050201020203" pitchFamily="18" charset="-78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5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24" y="556885"/>
            <a:ext cx="10737272" cy="11269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fa-IR" sz="3600" b="1" dirty="0">
                <a:solidFill>
                  <a:srgbClr val="00B0F0"/>
                </a:solidFill>
                <a:latin typeface="Adobe Arabic" panose="02040503050201020203" pitchFamily="18" charset="-78"/>
                <a:ea typeface="+mj-ea"/>
                <a:cs typeface="B Nazanin" panose="00000400000000000000" pitchFamily="2" charset="-78"/>
              </a:rPr>
              <a:t>انتقال از پشه به انسان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Adobe Arabic" panose="02040503050201020203" pitchFamily="18" charset="-78"/>
              <a:cs typeface="B Nazanin" panose="000004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5185" y="1683834"/>
            <a:ext cx="10737272" cy="4460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dirty="0">
              <a:latin typeface="Adobe Arabic" panose="02040503050201020203" pitchFamily="18" charset="-78"/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5185" y="1560038"/>
            <a:ext cx="10758898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عفونت از طریق گزش پشه ماده آئدس اجیپتی و آئدس آلبوپیکتوس آلوده به ویروس </a:t>
            </a:r>
          </a:p>
          <a:p>
            <a:pPr marL="457200" indent="-457200" algn="just" rtl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تکثیر ویروس در معده پشه  </a:t>
            </a:r>
            <a:endParaRPr lang="fa-IR" sz="2800" dirty="0" smtClean="0">
              <a:solidFill>
                <a:schemeClr val="tx1">
                  <a:lumMod val="75000"/>
                  <a:lumOff val="25000"/>
                </a:schemeClr>
              </a:solidFill>
              <a:cs typeface="B Zar" panose="000004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فاصله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زمان بین ورود ویروس به بدن پشه تا انتقال </a:t>
            </a:r>
            <a:r>
              <a:rPr lang="fa-I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واقعی به میزبان بعدی </a:t>
            </a:r>
            <a:r>
              <a:rPr 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دوره </a:t>
            </a:r>
            <a:r>
              <a:rPr lang="fa-IR" sz="2800" b="1" dirty="0">
                <a:solidFill>
                  <a:srgbClr val="FF0000"/>
                </a:solidFill>
                <a:cs typeface="B Zar" panose="00000400000000000000" pitchFamily="2" charset="-78"/>
              </a:rPr>
              <a:t>نهفته خارجی </a:t>
            </a:r>
            <a:r>
              <a:rPr lang="en-US" sz="2000" dirty="0">
                <a:solidFill>
                  <a:srgbClr val="FF0000"/>
                </a:solidFill>
                <a:cs typeface="B Zar" panose="00000400000000000000" pitchFamily="2" charset="-78"/>
              </a:rPr>
              <a:t>Extrinsic Incubation Period (EIP)</a:t>
            </a:r>
            <a:r>
              <a:rPr lang="fa-IR" sz="2000" dirty="0" smtClean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نامیده می شود. </a:t>
            </a:r>
            <a:endParaRPr lang="fa-IR" sz="2800" dirty="0" smtClean="0">
              <a:solidFill>
                <a:schemeClr val="tx1">
                  <a:lumMod val="75000"/>
                  <a:lumOff val="25000"/>
                </a:schemeClr>
              </a:solidFill>
              <a:cs typeface="B Zar" panose="000004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هنگامیکه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دمای محیط 25 تا 28 درجه سانتی گراد است، این دوره 8 تا 12 روز طول می کشد</a:t>
            </a:r>
            <a:r>
              <a:rPr lang="fa-I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</a:pPr>
            <a:endParaRPr lang="fa-IR" sz="2800" dirty="0">
              <a:solidFill>
                <a:schemeClr val="tx1">
                  <a:lumMod val="75000"/>
                  <a:lumOff val="25000"/>
                </a:schemeClr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91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24" y="556885"/>
            <a:ext cx="10737272" cy="11269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fa-IR" sz="3600" b="1" dirty="0">
                <a:solidFill>
                  <a:srgbClr val="00B0F0"/>
                </a:solidFill>
                <a:latin typeface="Adobe Arabic" panose="02040503050201020203" pitchFamily="18" charset="-78"/>
                <a:ea typeface="+mj-ea"/>
                <a:cs typeface="B Nazanin" panose="00000400000000000000" pitchFamily="2" charset="-78"/>
              </a:rPr>
              <a:t>انتقال از پشه به انسان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Adobe Arabic" panose="02040503050201020203" pitchFamily="18" charset="-78"/>
              <a:cs typeface="B Nazanin" panose="000004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5185" y="1683834"/>
            <a:ext cx="10737272" cy="4460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dirty="0">
              <a:latin typeface="Adobe Arabic" panose="02040503050201020203" pitchFamily="18" charset="-78"/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1104" y="1883424"/>
            <a:ext cx="10085433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پشه آلوده تا آخر عمر خود می تواند ویروس را از طریق گزش به </a:t>
            </a:r>
            <a:r>
              <a:rPr lang="fa-I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انسان منتقل کند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.</a:t>
            </a:r>
          </a:p>
          <a:p>
            <a:pPr marL="457200" indent="-457200" algn="just" rtl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انتقال توسط گزش پشه به خصوص پشه آئدس اجیپتی که در طی روز خون خواری می </a:t>
            </a:r>
            <a:r>
              <a:rPr lang="fa-I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کند صورت می گیرد.</a:t>
            </a:r>
          </a:p>
          <a:p>
            <a:pPr marL="457200" indent="-457200" algn="just" rtl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اوج خون خواری </a:t>
            </a:r>
            <a:r>
              <a:rPr lang="fa-IR" sz="2800" b="1" dirty="0">
                <a:solidFill>
                  <a:srgbClr val="FF0000"/>
                </a:solidFill>
                <a:cs typeface="B Zar" panose="00000400000000000000" pitchFamily="2" charset="-78"/>
              </a:rPr>
              <a:t>2 ساعت بعد از طلوع و چند ساعت </a:t>
            </a:r>
            <a:r>
              <a:rPr 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قبل </a:t>
            </a:r>
            <a:r>
              <a:rPr lang="fa-IR" sz="2800" b="1" dirty="0">
                <a:solidFill>
                  <a:srgbClr val="FF0000"/>
                </a:solidFill>
                <a:cs typeface="B Zar" panose="00000400000000000000" pitchFamily="2" charset="-78"/>
              </a:rPr>
              <a:t>از </a:t>
            </a:r>
            <a:r>
              <a:rPr 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غروب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آفتاب است. </a:t>
            </a:r>
            <a:endParaRPr lang="fa-IR" sz="2800" dirty="0" smtClean="0">
              <a:solidFill>
                <a:schemeClr val="tx1">
                  <a:lumMod val="75000"/>
                  <a:lumOff val="25000"/>
                </a:schemeClr>
              </a:solidFill>
              <a:cs typeface="B Zar" panose="000004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البته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بعضی از </a:t>
            </a:r>
            <a:r>
              <a:rPr lang="fa-I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طغیان های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دانگ ناشی از انتقال توسط آئدس آلبوپیکتوس رخ داده </a:t>
            </a:r>
            <a:r>
              <a:rPr lang="fa-I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اند.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49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24" y="556885"/>
            <a:ext cx="10737272" cy="11269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fa-IR" sz="3600" b="1" dirty="0">
                <a:solidFill>
                  <a:srgbClr val="00B0F0"/>
                </a:solidFill>
                <a:latin typeface="Adobe Arabic" panose="02040503050201020203" pitchFamily="18" charset="-78"/>
                <a:ea typeface="+mj-ea"/>
                <a:cs typeface="B Nazanin" panose="00000400000000000000" pitchFamily="2" charset="-78"/>
              </a:rPr>
              <a:t>انتقال از </a:t>
            </a:r>
            <a:r>
              <a:rPr lang="fa-IR" sz="3600" b="1" dirty="0" smtClean="0">
                <a:solidFill>
                  <a:srgbClr val="00B0F0"/>
                </a:solidFill>
                <a:latin typeface="Adobe Arabic" panose="02040503050201020203" pitchFamily="18" charset="-78"/>
                <a:ea typeface="+mj-ea"/>
                <a:cs typeface="B Nazanin" panose="00000400000000000000" pitchFamily="2" charset="-78"/>
              </a:rPr>
              <a:t>انسان به پشه</a:t>
            </a:r>
            <a:endParaRPr lang="en-US" dirty="0">
              <a:latin typeface="Adobe Arabic" panose="02040503050201020203" pitchFamily="18" charset="-78"/>
              <a:cs typeface="B Nazanin" panose="000004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5185" y="1683834"/>
            <a:ext cx="10737272" cy="4980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dirty="0">
              <a:latin typeface="Adobe Arabic" panose="02040503050201020203" pitchFamily="18" charset="-78"/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1104" y="1883424"/>
            <a:ext cx="10085433" cy="478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 </a:t>
            </a:r>
            <a:r>
              <a:rPr lang="fa-I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پشه می تواند از طریق فردی که ویروس دانگ در خونش وجود دارد، آلوده </a:t>
            </a:r>
            <a:r>
              <a:rPr lang="fa-I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شود.</a:t>
            </a:r>
          </a:p>
          <a:p>
            <a:pPr marL="457200" indent="-457200" algn="just" rtl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 ممکن است فرد دارای علامت</a:t>
            </a:r>
            <a:r>
              <a:rPr lang="fa-I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، یا پیش از بروز علامت </a:t>
            </a:r>
            <a:r>
              <a:rPr lang="fa-I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(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Pre-symptomatic</a:t>
            </a:r>
            <a:r>
              <a:rPr lang="fa-I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)یا </a:t>
            </a:r>
            <a:r>
              <a:rPr lang="fa-I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بدون علامت باشد</a:t>
            </a:r>
            <a:r>
              <a:rPr lang="fa-I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.</a:t>
            </a:r>
          </a:p>
          <a:p>
            <a:pPr marL="457200" indent="-457200" algn="just" rtl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 </a:t>
            </a:r>
            <a:r>
              <a:rPr lang="fa-I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انتقال ویروس از انسان به </a:t>
            </a:r>
            <a:r>
              <a:rPr lang="fa-I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پشه</a:t>
            </a:r>
            <a:r>
              <a:rPr lang="fa-I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، </a:t>
            </a:r>
            <a:r>
              <a:rPr lang="fa-I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می تواند </a:t>
            </a:r>
            <a:r>
              <a:rPr lang="fa-I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از </a:t>
            </a:r>
            <a:r>
              <a:rPr lang="fa-IR" sz="3200" b="1" dirty="0">
                <a:solidFill>
                  <a:srgbClr val="FF0000"/>
                </a:solidFill>
                <a:cs typeface="B Zar" panose="00000400000000000000" pitchFamily="2" charset="-78"/>
              </a:rPr>
              <a:t>2 </a:t>
            </a:r>
            <a:r>
              <a:rPr lang="fa-IR" sz="32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روزقبل </a:t>
            </a:r>
            <a:r>
              <a:rPr lang="fa-IR" sz="3200" b="1" dirty="0">
                <a:solidFill>
                  <a:srgbClr val="FF0000"/>
                </a:solidFill>
                <a:cs typeface="B Zar" panose="00000400000000000000" pitchFamily="2" charset="-78"/>
              </a:rPr>
              <a:t>از شروع علائم تا 2 روز پس از </a:t>
            </a:r>
            <a:r>
              <a:rPr lang="fa-IR" sz="32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قطع </a:t>
            </a:r>
            <a:r>
              <a:rPr lang="fa-IR" sz="3200" b="1" dirty="0">
                <a:solidFill>
                  <a:srgbClr val="FF0000"/>
                </a:solidFill>
                <a:cs typeface="B Zar" panose="00000400000000000000" pitchFamily="2" charset="-78"/>
              </a:rPr>
              <a:t>تب</a:t>
            </a:r>
            <a:r>
              <a:rPr lang="fa-I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 رخ دهد</a:t>
            </a:r>
            <a:r>
              <a:rPr lang="fa-I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.</a:t>
            </a:r>
            <a:endParaRPr lang="fa-IR" sz="3200" dirty="0">
              <a:solidFill>
                <a:schemeClr val="tx1">
                  <a:lumMod val="75000"/>
                  <a:lumOff val="25000"/>
                </a:schemeClr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92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24" y="556885"/>
            <a:ext cx="10737272" cy="11269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fa-IR" sz="3600" b="1" dirty="0">
                <a:solidFill>
                  <a:srgbClr val="00B0F0"/>
                </a:solidFill>
                <a:latin typeface="Adobe Arabic" panose="02040503050201020203" pitchFamily="18" charset="-78"/>
                <a:ea typeface="+mj-ea"/>
                <a:cs typeface="B Nazanin" panose="00000400000000000000" pitchFamily="2" charset="-78"/>
              </a:rPr>
              <a:t>انتقال از </a:t>
            </a:r>
            <a:r>
              <a:rPr lang="fa-IR" sz="3600" b="1" dirty="0" smtClean="0">
                <a:solidFill>
                  <a:srgbClr val="00B0F0"/>
                </a:solidFill>
                <a:latin typeface="Adobe Arabic" panose="02040503050201020203" pitchFamily="18" charset="-78"/>
                <a:ea typeface="+mj-ea"/>
                <a:cs typeface="B Nazanin" panose="00000400000000000000" pitchFamily="2" charset="-78"/>
              </a:rPr>
              <a:t>انسان به پشه</a:t>
            </a:r>
            <a:endParaRPr lang="en-US" dirty="0">
              <a:latin typeface="Adobe Arabic" panose="02040503050201020203" pitchFamily="18" charset="-78"/>
              <a:cs typeface="B Nazanin" panose="000004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5185" y="1683834"/>
            <a:ext cx="10737272" cy="4460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dirty="0">
              <a:latin typeface="Adobe Arabic" panose="02040503050201020203" pitchFamily="18" charset="-78"/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1104" y="1883424"/>
            <a:ext cx="10085433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بیماران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در تمام طول زمان ویرمی میتوانند برای پشه ای که آنها را نیش می زند آلوده کننده باشند .</a:t>
            </a:r>
          </a:p>
          <a:p>
            <a:pPr marL="457200" indent="-457200" algn="just" rtl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پشه </a:t>
            </a:r>
            <a:r>
              <a:rPr lang="fa-IR" sz="2800" b="1" dirty="0">
                <a:solidFill>
                  <a:srgbClr val="FF0000"/>
                </a:solidFill>
                <a:cs typeface="B Zar" panose="00000400000000000000" pitchFamily="2" charset="-78"/>
              </a:rPr>
              <a:t>8 تا 12 روز بعد از خوردن خون آلوده به ویروس </a:t>
            </a:r>
            <a:r>
              <a:rPr lang="fa-I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تا پایان زندگی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اش </a:t>
            </a:r>
            <a:r>
              <a:rPr lang="fa-I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آلوده کننده خواهد بود. </a:t>
            </a:r>
            <a:endParaRPr lang="fa-IR" sz="2800" dirty="0">
              <a:solidFill>
                <a:schemeClr val="tx1">
                  <a:lumMod val="75000"/>
                  <a:lumOff val="25000"/>
                </a:schemeClr>
              </a:solidFill>
              <a:cs typeface="B Zar" panose="000004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 </a:t>
            </a:r>
            <a:r>
              <a:rPr lang="fa-I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با توجه به توانایی انتقال ویروس از طریق پشه به صورت انتقال عمودی نیز وجود دارد</a:t>
            </a:r>
            <a:r>
              <a:rPr lang="fa-I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Zar" panose="00000400000000000000" pitchFamily="2" charset="-78"/>
              </a:rPr>
              <a:t>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10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270" y="610255"/>
            <a:ext cx="8911687" cy="1280890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انتقال از انسان به پشه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91" y="2133600"/>
            <a:ext cx="10465521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dirty="0">
                <a:latin typeface="+mj-lt"/>
                <a:cs typeface="B Nazanin" panose="00000400000000000000" pitchFamily="2" charset="-78"/>
              </a:rPr>
              <a:t>خطر آلودگی پشه با میزان بالای ویروس در خون (</a:t>
            </a:r>
            <a:r>
              <a:rPr lang="fa-IR" sz="2800" dirty="0" smtClean="0">
                <a:latin typeface="+mj-lt"/>
                <a:cs typeface="B Nazanin" panose="00000400000000000000" pitchFamily="2" charset="-78"/>
              </a:rPr>
              <a:t>ویرمی) </a:t>
            </a:r>
            <a:r>
              <a:rPr lang="fa-IR" sz="2800" dirty="0">
                <a:latin typeface="+mj-lt"/>
                <a:cs typeface="B Nazanin" panose="00000400000000000000" pitchFamily="2" charset="-78"/>
              </a:rPr>
              <a:t>و تب بالای بیمار مرتبط است. </a:t>
            </a:r>
            <a:endParaRPr lang="fa-IR" sz="2800" dirty="0" smtClean="0">
              <a:latin typeface="+mj-lt"/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+mj-lt"/>
                <a:cs typeface="B Nazanin" panose="00000400000000000000" pitchFamily="2" charset="-78"/>
              </a:rPr>
              <a:t>تیتر </a:t>
            </a:r>
            <a:r>
              <a:rPr lang="fa-IR" sz="2800" dirty="0">
                <a:latin typeface="+mj-lt"/>
                <a:cs typeface="B Nazanin" panose="00000400000000000000" pitchFamily="2" charset="-78"/>
              </a:rPr>
              <a:t>بالای </a:t>
            </a:r>
            <a:r>
              <a:rPr lang="fa-IR" sz="2800" dirty="0" smtClean="0">
                <a:latin typeface="+mj-lt"/>
                <a:cs typeface="B Nazanin" panose="00000400000000000000" pitchFamily="2" charset="-78"/>
              </a:rPr>
              <a:t>آنتی بادی </a:t>
            </a:r>
            <a:r>
              <a:rPr lang="fa-IR" sz="2800" dirty="0">
                <a:latin typeface="+mj-lt"/>
                <a:cs typeface="B Nazanin" panose="00000400000000000000" pitchFamily="2" charset="-78"/>
              </a:rPr>
              <a:t>اختصاصی با کاهش خطر عفونت همراه است</a:t>
            </a:r>
            <a:r>
              <a:rPr lang="fa-IR" sz="2800" dirty="0" smtClean="0">
                <a:latin typeface="+mj-lt"/>
                <a:cs typeface="B Nazanin" panose="00000400000000000000" pitchFamily="2" charset="-78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+mj-lt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+mj-lt"/>
                <a:cs typeface="B Nazanin" panose="00000400000000000000" pitchFamily="2" charset="-78"/>
              </a:rPr>
              <a:t>در اکثر افراد ویروس </a:t>
            </a:r>
            <a:r>
              <a:rPr lang="fa-IR" sz="2800" dirty="0" smtClean="0">
                <a:latin typeface="+mj-lt"/>
                <a:cs typeface="B Nazanin" panose="00000400000000000000" pitchFamily="2" charset="-78"/>
              </a:rPr>
              <a:t>بمدت </a:t>
            </a:r>
            <a:r>
              <a:rPr lang="fa-IR" sz="2800" b="1" dirty="0">
                <a:solidFill>
                  <a:srgbClr val="FF0000"/>
                </a:solidFill>
                <a:latin typeface="+mj-lt"/>
                <a:cs typeface="B Nazanin" panose="00000400000000000000" pitchFamily="2" charset="-78"/>
              </a:rPr>
              <a:t>4 </a:t>
            </a:r>
            <a:r>
              <a:rPr lang="fa-IR" sz="2800" b="1" dirty="0" smtClean="0">
                <a:solidFill>
                  <a:srgbClr val="FF0000"/>
                </a:solidFill>
                <a:latin typeface="+mj-lt"/>
                <a:cs typeface="B Nazanin" panose="00000400000000000000" pitchFamily="2" charset="-78"/>
              </a:rPr>
              <a:t>تا </a:t>
            </a:r>
            <a:r>
              <a:rPr lang="fa-IR" sz="2800" b="1" dirty="0">
                <a:solidFill>
                  <a:srgbClr val="FF0000"/>
                </a:solidFill>
                <a:latin typeface="+mj-lt"/>
                <a:cs typeface="B Nazanin" panose="00000400000000000000" pitchFamily="2" charset="-78"/>
              </a:rPr>
              <a:t>5 روز </a:t>
            </a:r>
            <a:r>
              <a:rPr lang="fa-IR" sz="2800" dirty="0">
                <a:latin typeface="+mj-lt"/>
                <a:cs typeface="B Nazanin" panose="00000400000000000000" pitchFamily="2" charset="-78"/>
              </a:rPr>
              <a:t>در </a:t>
            </a:r>
            <a:r>
              <a:rPr lang="fa-IR" sz="2800" dirty="0" smtClean="0">
                <a:latin typeface="+mj-lt"/>
                <a:cs typeface="B Nazanin" panose="00000400000000000000" pitchFamily="2" charset="-78"/>
              </a:rPr>
              <a:t>خون آنها وجود </a:t>
            </a:r>
            <a:r>
              <a:rPr lang="fa-IR" sz="2800" dirty="0">
                <a:latin typeface="+mj-lt"/>
                <a:cs typeface="B Nazanin" panose="00000400000000000000" pitchFamily="2" charset="-78"/>
              </a:rPr>
              <a:t>دارد، اما ممکن است تا </a:t>
            </a:r>
            <a:r>
              <a:rPr lang="fa-IR" sz="2800" b="1" dirty="0">
                <a:solidFill>
                  <a:srgbClr val="FF0000"/>
                </a:solidFill>
                <a:latin typeface="+mj-lt"/>
                <a:cs typeface="B Nazanin" panose="00000400000000000000" pitchFamily="2" charset="-78"/>
              </a:rPr>
              <a:t>12 روز </a:t>
            </a:r>
            <a:r>
              <a:rPr lang="fa-IR" sz="2800" dirty="0">
                <a:latin typeface="+mj-lt"/>
                <a:cs typeface="B Nazanin" panose="00000400000000000000" pitchFamily="2" charset="-78"/>
              </a:rPr>
              <a:t>طول بکشد.</a:t>
            </a:r>
            <a:endParaRPr lang="en-US" sz="2800" dirty="0">
              <a:latin typeface="+mj-lt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2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473" y="471710"/>
            <a:ext cx="9149339" cy="1280890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00B0F0"/>
                </a:solidFill>
                <a:latin typeface="Adobe Arabic" panose="02040503050201020203" pitchFamily="18" charset="-78"/>
                <a:cs typeface="B Nazanin" panose="00000400000000000000" pitchFamily="2" charset="-78"/>
              </a:rPr>
              <a:t>سایر روشهای انتقال دانگ</a:t>
            </a:r>
            <a:endParaRPr lang="en-US" b="1" dirty="0">
              <a:solidFill>
                <a:srgbClr val="00B0F0"/>
              </a:solidFill>
              <a:latin typeface="Adobe Arabic" panose="02040503050201020203" pitchFamily="18" charset="-78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307" y="1870362"/>
            <a:ext cx="10523305" cy="429626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a-IR" sz="2000" dirty="0" smtClean="0">
                <a:latin typeface="Adobe Arabic" panose="02040503050201020203" pitchFamily="18" charset="-78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+mj-lt"/>
                <a:cs typeface="B Nazanin" panose="00000400000000000000" pitchFamily="2" charset="-78"/>
              </a:rPr>
              <a:t>روش اصلی انتقال از طریق پشه ناقل است.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a-IR" sz="2800" dirty="0">
                <a:latin typeface="+mj-lt"/>
                <a:cs typeface="B Nazanin" panose="00000400000000000000" pitchFamily="2" charset="-78"/>
              </a:rPr>
              <a:t> شواهدی وجود دارد که احتمال انتقال از مادر به نوزاد به میزان کمی وجود داشته و بستگی به زمان عفونت مادر باردار </a:t>
            </a:r>
            <a:r>
              <a:rPr lang="fa-IR" sz="2800" dirty="0" smtClean="0">
                <a:latin typeface="+mj-lt"/>
                <a:cs typeface="B Nazanin" panose="00000400000000000000" pitchFamily="2" charset="-78"/>
              </a:rPr>
              <a:t>دارد.</a:t>
            </a:r>
            <a:endParaRPr lang="fa-IR" sz="2800" dirty="0">
              <a:latin typeface="+mj-lt"/>
              <a:cs typeface="B Nazanin" panose="00000400000000000000" pitchFamily="2" charset="-78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a-IR" sz="2800" dirty="0">
                <a:latin typeface="+mj-lt"/>
                <a:cs typeface="B Nazanin" panose="00000400000000000000" pitchFamily="2" charset="-78"/>
              </a:rPr>
              <a:t>  احتمال بدنیا آمدن زود هنگام نوزاد </a:t>
            </a:r>
            <a:r>
              <a:rPr lang="fa-IR" sz="2800" dirty="0" smtClean="0">
                <a:latin typeface="+mj-lt"/>
                <a:cs typeface="B Nazanin" panose="00000400000000000000" pitchFamily="2" charset="-78"/>
              </a:rPr>
              <a:t>، نوزاد </a:t>
            </a:r>
            <a:r>
              <a:rPr lang="fa-IR" sz="2800" dirty="0">
                <a:latin typeface="+mj-lt"/>
                <a:cs typeface="B Nazanin" panose="00000400000000000000" pitchFamily="2" charset="-78"/>
              </a:rPr>
              <a:t>با وزن پایین و یا اضطراب جنینی مطرح است.</a:t>
            </a:r>
          </a:p>
        </p:txBody>
      </p:sp>
    </p:spTree>
    <p:extLst>
      <p:ext uri="{BB962C8B-B14F-4D97-AF65-F5344CB8AC3E}">
        <p14:creationId xmlns:p14="http://schemas.microsoft.com/office/powerpoint/2010/main" val="37270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اپیدمیولوژی</a:t>
            </a:r>
            <a:endParaRPr lang="en-US" b="1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577" y="2133600"/>
            <a:ext cx="10356036" cy="3777622"/>
          </a:xfrm>
        </p:spPr>
        <p:txBody>
          <a:bodyPr>
            <a:normAutofit/>
          </a:bodyPr>
          <a:lstStyle/>
          <a:p>
            <a:pPr algn="just"/>
            <a:r>
              <a:rPr lang="fa-IR" sz="2800" dirty="0">
                <a:cs typeface="B Zar" panose="00000400000000000000" pitchFamily="2" charset="-78"/>
              </a:rPr>
              <a:t>ق</a:t>
            </a:r>
            <a:r>
              <a:rPr lang="fa-IR" sz="2800" dirty="0" smtClean="0">
                <a:cs typeface="B Zar" panose="00000400000000000000" pitchFamily="2" charset="-78"/>
              </a:rPr>
              <a:t>بل </a:t>
            </a:r>
            <a:r>
              <a:rPr lang="fa-IR" sz="2800" dirty="0">
                <a:cs typeface="B Zar" panose="00000400000000000000" pitchFamily="2" charset="-78"/>
              </a:rPr>
              <a:t>از سال 1970 ، تنها 9 کشور اپیدمی شدید بیماری دانگ را تجربه </a:t>
            </a:r>
            <a:r>
              <a:rPr lang="fa-IR" sz="2800" dirty="0" smtClean="0">
                <a:cs typeface="B Zar" panose="00000400000000000000" pitchFamily="2" charset="-78"/>
              </a:rPr>
              <a:t>کرده بودند.</a:t>
            </a:r>
          </a:p>
          <a:p>
            <a:pPr algn="just"/>
            <a:r>
              <a:rPr lang="fa-IR" sz="2800" dirty="0" smtClean="0">
                <a:cs typeface="B Zar" panose="00000400000000000000" pitchFamily="2" charset="-78"/>
              </a:rPr>
              <a:t>در حال  حاضر </a:t>
            </a:r>
            <a:r>
              <a:rPr lang="fa-IR" sz="2800" dirty="0">
                <a:cs typeface="B Zar" panose="00000400000000000000" pitchFamily="2" charset="-78"/>
              </a:rPr>
              <a:t>در 129 کشور منطقه آفریقا، آمریکا و مدیترانه </a:t>
            </a:r>
            <a:r>
              <a:rPr lang="fa-IR" sz="2800" dirty="0" smtClean="0">
                <a:cs typeface="B Zar" panose="00000400000000000000" pitchFamily="2" charset="-78"/>
              </a:rPr>
              <a:t>شرقی</a:t>
            </a:r>
            <a:r>
              <a:rPr lang="fa-IR" sz="2800" dirty="0">
                <a:cs typeface="B Zar" panose="00000400000000000000" pitchFamily="2" charset="-78"/>
              </a:rPr>
              <a:t>، آسیای جنوب </a:t>
            </a:r>
            <a:r>
              <a:rPr lang="fa-IR" sz="2800" dirty="0" smtClean="0">
                <a:cs typeface="B Zar" panose="00000400000000000000" pitchFamily="2" charset="-78"/>
              </a:rPr>
              <a:t>شرقی </a:t>
            </a:r>
            <a:r>
              <a:rPr lang="fa-IR" sz="2800" dirty="0">
                <a:cs typeface="B Zar" panose="00000400000000000000" pitchFamily="2" charset="-78"/>
              </a:rPr>
              <a:t>و غ</a:t>
            </a:r>
            <a:r>
              <a:rPr lang="fa-IR" sz="2800" dirty="0" smtClean="0">
                <a:cs typeface="B Zar" panose="00000400000000000000" pitchFamily="2" charset="-78"/>
              </a:rPr>
              <a:t>رب اقیانوسیه آندمیک شده </a:t>
            </a:r>
            <a:r>
              <a:rPr lang="fa-IR" sz="2800" dirty="0">
                <a:cs typeface="B Zar" panose="00000400000000000000" pitchFamily="2" charset="-78"/>
              </a:rPr>
              <a:t>است. </a:t>
            </a:r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r>
              <a:rPr lang="fa-IR" sz="2800" dirty="0" smtClean="0">
                <a:cs typeface="B Zar" panose="00000400000000000000" pitchFamily="2" charset="-78"/>
              </a:rPr>
              <a:t>آمریکا</a:t>
            </a:r>
            <a:r>
              <a:rPr lang="fa-IR" sz="2800" dirty="0">
                <a:cs typeface="B Zar" panose="00000400000000000000" pitchFamily="2" charset="-78"/>
              </a:rPr>
              <a:t>، آسیای جنوب </a:t>
            </a:r>
            <a:r>
              <a:rPr lang="fa-IR" sz="2800" dirty="0" smtClean="0">
                <a:cs typeface="B Zar" panose="00000400000000000000" pitchFamily="2" charset="-78"/>
              </a:rPr>
              <a:t>شرقی </a:t>
            </a:r>
            <a:r>
              <a:rPr lang="fa-IR" sz="2800" dirty="0">
                <a:cs typeface="B Zar" panose="00000400000000000000" pitchFamily="2" charset="-78"/>
              </a:rPr>
              <a:t>و </a:t>
            </a:r>
            <a:r>
              <a:rPr lang="fa-IR" sz="2800" dirty="0" smtClean="0">
                <a:cs typeface="B Zar" panose="00000400000000000000" pitchFamily="2" charset="-78"/>
              </a:rPr>
              <a:t>غرب اقیانوسیه </a:t>
            </a:r>
            <a:r>
              <a:rPr lang="fa-IR" sz="2800" dirty="0">
                <a:cs typeface="B Zar" panose="00000400000000000000" pitchFamily="2" charset="-78"/>
              </a:rPr>
              <a:t>مناطق </a:t>
            </a:r>
            <a:r>
              <a:rPr lang="fa-IR" sz="2800" dirty="0" smtClean="0">
                <a:cs typeface="B Zar" panose="00000400000000000000" pitchFamily="2" charset="-78"/>
              </a:rPr>
              <a:t>شدید تحت تا ثیر بیماری بوده </a:t>
            </a:r>
            <a:r>
              <a:rPr lang="fa-IR" sz="2800" dirty="0">
                <a:cs typeface="B Zar" panose="00000400000000000000" pitchFamily="2" charset="-78"/>
              </a:rPr>
              <a:t>و </a:t>
            </a:r>
            <a:r>
              <a:rPr lang="fa-IR" sz="3200" dirty="0">
                <a:solidFill>
                  <a:srgbClr val="FF0000"/>
                </a:solidFill>
                <a:cs typeface="B Zar" panose="00000400000000000000" pitchFamily="2" charset="-78"/>
              </a:rPr>
              <a:t>70 % </a:t>
            </a:r>
            <a:r>
              <a:rPr lang="fa-IR" sz="2800" dirty="0" smtClean="0">
                <a:cs typeface="B Zar" panose="00000400000000000000" pitchFamily="2" charset="-78"/>
              </a:rPr>
              <a:t>بار جهانی </a:t>
            </a:r>
            <a:r>
              <a:rPr lang="fa-IR" sz="2800" dirty="0">
                <a:cs typeface="B Zar" panose="00000400000000000000" pitchFamily="2" charset="-78"/>
              </a:rPr>
              <a:t>بیماری مربوط به </a:t>
            </a:r>
            <a:r>
              <a:rPr lang="fa-IR" sz="2800" dirty="0" smtClean="0">
                <a:cs typeface="B Zar" panose="00000400000000000000" pitchFamily="2" charset="-78"/>
              </a:rPr>
              <a:t>قاره </a:t>
            </a:r>
            <a:r>
              <a:rPr lang="fa-IR" sz="2800" dirty="0">
                <a:cs typeface="B Zar" panose="00000400000000000000" pitchFamily="2" charset="-78"/>
              </a:rPr>
              <a:t>آسیا است</a:t>
            </a:r>
            <a:r>
              <a:rPr lang="fa-IR" sz="2800" dirty="0" smtClean="0">
                <a:cs typeface="B Zar" panose="00000400000000000000" pitchFamily="2" charset="-78"/>
              </a:rPr>
              <a:t>.</a:t>
            </a:r>
            <a:endParaRPr lang="fa-IR" sz="2800" dirty="0" smtClean="0">
              <a:cs typeface="B Nazanin" panose="00000400000000000000" pitchFamily="2" charset="-78"/>
            </a:endParaRPr>
          </a:p>
          <a:p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23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807" y="416292"/>
            <a:ext cx="8911687" cy="1280890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مواجهه با عامل بیماری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689" y="1274617"/>
            <a:ext cx="10617921" cy="502920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dirty="0" smtClean="0">
                <a:latin typeface="+mj-lt"/>
                <a:cs typeface="B Nazanin" panose="00000400000000000000" pitchFamily="2" charset="-78"/>
              </a:rPr>
              <a:t>سابقه </a:t>
            </a:r>
            <a:r>
              <a:rPr lang="fa-IR" sz="2800" dirty="0">
                <a:latin typeface="+mj-lt"/>
                <a:cs typeface="B Nazanin" panose="00000400000000000000" pitchFamily="2" charset="-78"/>
              </a:rPr>
              <a:t>سفر یا زندگی دو هفته قبل از بروز علائم و تب به منطقه ای که بیماری دانگ در آنجا آندمیک بوده یا طغیان بیماری در آن منطقه رخ داده است.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dirty="0">
                <a:latin typeface="+mj-lt"/>
                <a:cs typeface="B Nazanin" panose="00000400000000000000" pitchFamily="2" charset="-78"/>
              </a:rPr>
              <a:t> سابقه تماس با مورد مشکوک یا محتمل دانگ ( ارتباط زمانی و مکانی)</a:t>
            </a:r>
          </a:p>
        </p:txBody>
      </p:sp>
    </p:spTree>
    <p:extLst>
      <p:ext uri="{BB962C8B-B14F-4D97-AF65-F5344CB8AC3E}">
        <p14:creationId xmlns:p14="http://schemas.microsoft.com/office/powerpoint/2010/main" val="37816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807" y="540983"/>
            <a:ext cx="8911687" cy="1280890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دوره نهفتگی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691" y="2133599"/>
            <a:ext cx="10617921" cy="42533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دوره </a:t>
            </a:r>
            <a:r>
              <a:rPr lang="fa-IR" sz="2400" dirty="0">
                <a:cs typeface="B Zar" panose="00000400000000000000" pitchFamily="2" charset="-78"/>
              </a:rPr>
              <a:t>نهفتگی بیماری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4 تا 10 </a:t>
            </a:r>
            <a:r>
              <a:rPr lang="fa-IR" sz="2400" dirty="0">
                <a:cs typeface="B Zar" panose="00000400000000000000" pitchFamily="2" charset="-78"/>
              </a:rPr>
              <a:t>روز بعد از گزش انسان توسط پشه آلوده </a:t>
            </a:r>
            <a:endParaRPr lang="fa-IR" sz="2400" dirty="0" smtClean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بیماران </a:t>
            </a:r>
            <a:r>
              <a:rPr lang="fa-IR" sz="2400" dirty="0">
                <a:cs typeface="B Zar" panose="00000400000000000000" pitchFamily="2" charset="-78"/>
              </a:rPr>
              <a:t>در تمام طول زمان ویرمی میتوانند برای پشه ای که آنها را گزش می کنند آلوده کننده </a:t>
            </a:r>
            <a:r>
              <a:rPr lang="fa-IR" sz="2400" dirty="0" smtClean="0">
                <a:cs typeface="B Zar" panose="00000400000000000000" pitchFamily="2" charset="-78"/>
              </a:rPr>
              <a:t>باشند(قبل از </a:t>
            </a:r>
            <a:r>
              <a:rPr lang="fa-IR" sz="2400" dirty="0">
                <a:cs typeface="B Zar" panose="00000400000000000000" pitchFamily="2" charset="-78"/>
              </a:rPr>
              <a:t>شروع تب تا انتهای دوره تب </a:t>
            </a:r>
            <a:r>
              <a:rPr lang="fa-IR" sz="2400" dirty="0" smtClean="0">
                <a:cs typeface="B Zar" panose="00000400000000000000" pitchFamily="2" charset="-78"/>
              </a:rPr>
              <a:t>دار).</a:t>
            </a:r>
            <a:endParaRPr lang="fa-IR" sz="2400" dirty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cs typeface="B Zar" panose="00000400000000000000" pitchFamily="2" charset="-78"/>
              </a:rPr>
              <a:t>پشه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8 تا 12 روز بعد از خوردن خون آلوده به ویروس </a:t>
            </a:r>
            <a:r>
              <a:rPr lang="fa-IR" sz="2400" dirty="0">
                <a:cs typeface="B Zar" panose="00000400000000000000" pitchFamily="2" charset="-78"/>
              </a:rPr>
              <a:t>تا پایان زندگی اش آلوده کننده خواهد بود.</a:t>
            </a:r>
            <a:endParaRPr lang="en-US" sz="2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27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616" y="527128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فازهای عفونت دانگ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343891"/>
            <a:ext cx="10562503" cy="4613564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a-IR" sz="2400" dirty="0">
                <a:cs typeface="B Zar" panose="00000400000000000000" pitchFamily="2" charset="-78"/>
              </a:rPr>
              <a:t>فاز تب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a-IR" sz="2400" dirty="0">
                <a:cs typeface="B Zar" panose="00000400000000000000" pitchFamily="2" charset="-78"/>
              </a:rPr>
              <a:t>فاز بحرانی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a-IR" sz="2400" dirty="0">
                <a:cs typeface="B Zar" panose="00000400000000000000" pitchFamily="2" charset="-78"/>
              </a:rPr>
              <a:t>فاز نقاهت</a:t>
            </a:r>
          </a:p>
        </p:txBody>
      </p:sp>
    </p:spTree>
    <p:extLst>
      <p:ext uri="{BB962C8B-B14F-4D97-AF65-F5344CB8AC3E}">
        <p14:creationId xmlns:p14="http://schemas.microsoft.com/office/powerpoint/2010/main" val="10770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فاز تب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430" y="864388"/>
            <a:ext cx="10562503" cy="588209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مرحله </a:t>
            </a:r>
            <a:r>
              <a:rPr lang="fa-IR" sz="2400" dirty="0">
                <a:cs typeface="B Zar" panose="00000400000000000000" pitchFamily="2" charset="-78"/>
              </a:rPr>
              <a:t>تب دار به صورت ناگهانی شروع شده </a:t>
            </a:r>
            <a:endParaRPr lang="fa-IR" sz="2400" dirty="0" smtClean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2 تا 7 روز طول می کشد و ممکن </a:t>
            </a:r>
            <a:r>
              <a:rPr lang="fa-IR" sz="2400" dirty="0" smtClean="0">
                <a:cs typeface="B Zar" panose="00000400000000000000" pitchFamily="2" charset="-78"/>
              </a:rPr>
              <a:t>است </a:t>
            </a:r>
            <a:r>
              <a:rPr lang="fa-IR" sz="2400" dirty="0">
                <a:cs typeface="B Zar" panose="00000400000000000000" pitchFamily="2" charset="-78"/>
              </a:rPr>
              <a:t>دو </a:t>
            </a:r>
            <a:r>
              <a:rPr lang="fa-IR" sz="2400" dirty="0" smtClean="0">
                <a:cs typeface="B Zar" panose="00000400000000000000" pitchFamily="2" charset="-78"/>
              </a:rPr>
              <a:t>مرحله </a:t>
            </a:r>
            <a:r>
              <a:rPr lang="fa-IR" sz="2400" dirty="0">
                <a:cs typeface="B Zar" panose="00000400000000000000" pitchFamily="2" charset="-78"/>
              </a:rPr>
              <a:t>ای </a:t>
            </a:r>
            <a:r>
              <a:rPr lang="fa-IR" sz="2400" dirty="0" smtClean="0">
                <a:cs typeface="B Zar" panose="00000400000000000000" pitchFamily="2" charset="-78"/>
              </a:rPr>
              <a:t>باشد</a:t>
            </a:r>
            <a:r>
              <a:rPr lang="fa-IR" sz="2400" dirty="0">
                <a:cs typeface="B Zar" panose="00000400000000000000" pitchFamily="2" charset="-78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علائم </a:t>
            </a:r>
            <a:r>
              <a:rPr lang="fa-IR" sz="2400" dirty="0">
                <a:cs typeface="B Zar" panose="00000400000000000000" pitchFamily="2" charset="-78"/>
              </a:rPr>
              <a:t>بیماری </a:t>
            </a:r>
            <a:r>
              <a:rPr lang="fa-IR" sz="2400" dirty="0" smtClean="0">
                <a:cs typeface="B Zar" panose="00000400000000000000" pitchFamily="2" charset="-78"/>
              </a:rPr>
              <a:t>شامل: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a-IR" sz="2400" dirty="0" smtClean="0">
                <a:cs typeface="B Zar" panose="00000400000000000000" pitchFamily="2" charset="-78"/>
              </a:rPr>
              <a:t>سر </a:t>
            </a:r>
            <a:r>
              <a:rPr lang="fa-IR" sz="2400" dirty="0">
                <a:cs typeface="B Zar" panose="00000400000000000000" pitchFamily="2" charset="-78"/>
              </a:rPr>
              <a:t>درد شدید </a:t>
            </a:r>
            <a:endParaRPr lang="fa-IR" sz="2400" dirty="0" smtClean="0">
              <a:cs typeface="B Zar" panose="00000400000000000000" pitchFamily="2" charset="-78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a-IR" sz="2400" dirty="0" smtClean="0">
                <a:cs typeface="B Zar" panose="00000400000000000000" pitchFamily="2" charset="-78"/>
              </a:rPr>
              <a:t>درد </a:t>
            </a:r>
            <a:r>
              <a:rPr lang="fa-IR" sz="2400" dirty="0">
                <a:cs typeface="B Zar" panose="00000400000000000000" pitchFamily="2" charset="-78"/>
              </a:rPr>
              <a:t>عضلانی </a:t>
            </a:r>
            <a:r>
              <a:rPr lang="fa-IR" sz="2400" dirty="0" smtClean="0">
                <a:cs typeface="B Zar" panose="00000400000000000000" pitchFamily="2" charset="-78"/>
              </a:rPr>
              <a:t>و مفصلی و درد </a:t>
            </a:r>
            <a:r>
              <a:rPr lang="fa-IR" sz="2400" dirty="0">
                <a:cs typeface="B Zar" panose="00000400000000000000" pitchFamily="2" charset="-78"/>
              </a:rPr>
              <a:t>استخوانی </a:t>
            </a:r>
            <a:endParaRPr lang="fa-IR" sz="2400" dirty="0" smtClean="0">
              <a:cs typeface="B Zar" panose="00000400000000000000" pitchFamily="2" charset="-78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a-IR" sz="2400" dirty="0" smtClean="0">
                <a:cs typeface="B Zar" panose="00000400000000000000" pitchFamily="2" charset="-78"/>
              </a:rPr>
              <a:t>درد حدقه </a:t>
            </a:r>
            <a:r>
              <a:rPr lang="fa-IR" sz="2400" dirty="0">
                <a:cs typeface="B Zar" panose="00000400000000000000" pitchFamily="2" charset="-78"/>
              </a:rPr>
              <a:t>چشم </a:t>
            </a:r>
            <a:endParaRPr lang="fa-IR" sz="2400" dirty="0" smtClean="0">
              <a:cs typeface="B Zar" panose="00000400000000000000" pitchFamily="2" charset="-78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a-IR" sz="2400" dirty="0" smtClean="0">
                <a:cs typeface="B Zar" panose="00000400000000000000" pitchFamily="2" charset="-78"/>
              </a:rPr>
              <a:t>بی اشتهایی و  استفراغ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بثورات جلدی ماکولر یا ماکولوپاپولر </a:t>
            </a:r>
            <a:endParaRPr lang="fa-IR" sz="2400" dirty="0" smtClean="0">
              <a:cs typeface="B Zar" panose="00000400000000000000" pitchFamily="2" charset="-78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a-IR" sz="2400" dirty="0" smtClean="0">
                <a:cs typeface="B Zar" panose="00000400000000000000" pitchFamily="2" charset="-78"/>
              </a:rPr>
              <a:t>تظاهرات </a:t>
            </a:r>
            <a:r>
              <a:rPr lang="fa-IR" sz="2400" dirty="0">
                <a:cs typeface="B Zar" panose="00000400000000000000" pitchFamily="2" charset="-78"/>
              </a:rPr>
              <a:t>خونریزی خفیف مثل پتشی </a:t>
            </a:r>
            <a:endParaRPr lang="fa-IR" sz="2400" dirty="0" smtClean="0">
              <a:cs typeface="B Zar" panose="00000400000000000000" pitchFamily="2" charset="-78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a-IR" sz="2400" dirty="0" smtClean="0">
                <a:cs typeface="B Zar" panose="00000400000000000000" pitchFamily="2" charset="-78"/>
              </a:rPr>
              <a:t>اکیموز </a:t>
            </a:r>
            <a:r>
              <a:rPr lang="fa-IR" sz="2400" dirty="0">
                <a:cs typeface="B Zar" panose="00000400000000000000" pitchFamily="2" charset="-78"/>
              </a:rPr>
              <a:t>پورپورا خونریزی از بینی و لثه </a:t>
            </a:r>
            <a:r>
              <a:rPr lang="fa-IR" sz="2400" dirty="0" smtClean="0">
                <a:cs typeface="B Zar" panose="00000400000000000000" pitchFamily="2" charset="-78"/>
              </a:rPr>
              <a:t>، هما </a:t>
            </a:r>
            <a:r>
              <a:rPr lang="fa-IR" sz="2400" dirty="0">
                <a:cs typeface="B Zar" panose="00000400000000000000" pitchFamily="2" charset="-78"/>
              </a:rPr>
              <a:t>چوری و تست تورنیکه مثبت </a:t>
            </a:r>
            <a:endParaRPr lang="fa-IR" sz="2400" dirty="0" smtClean="0">
              <a:cs typeface="B Zar" panose="00000400000000000000" pitchFamily="2" charset="-78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a-IR" sz="2400" dirty="0">
                <a:cs typeface="B Zar" panose="00000400000000000000" pitchFamily="2" charset="-78"/>
              </a:rPr>
              <a:t>در </a:t>
            </a:r>
            <a:r>
              <a:rPr lang="fa-IR" sz="2400" dirty="0" smtClean="0">
                <a:cs typeface="B Zar" panose="00000400000000000000" pitchFamily="2" charset="-78"/>
              </a:rPr>
              <a:t>طول 48 ساعت اول </a:t>
            </a:r>
            <a:r>
              <a:rPr lang="fa-IR" sz="2400" dirty="0">
                <a:cs typeface="B Zar" panose="00000400000000000000" pitchFamily="2" charset="-78"/>
              </a:rPr>
              <a:t>بعضی بیماران گلو درد و </a:t>
            </a:r>
            <a:r>
              <a:rPr lang="fa-IR" sz="2400" dirty="0" smtClean="0">
                <a:cs typeface="B Zar" panose="00000400000000000000" pitchFamily="2" charset="-78"/>
              </a:rPr>
              <a:t>قرمزی </a:t>
            </a:r>
            <a:r>
              <a:rPr lang="fa-IR" sz="2400" dirty="0">
                <a:cs typeface="B Zar" panose="00000400000000000000" pitchFamily="2" charset="-78"/>
              </a:rPr>
              <a:t>حلق و صورت بر افروخته دارند.</a:t>
            </a:r>
          </a:p>
        </p:txBody>
      </p:sp>
    </p:spTree>
    <p:extLst>
      <p:ext uri="{BB962C8B-B14F-4D97-AF65-F5344CB8AC3E}">
        <p14:creationId xmlns:p14="http://schemas.microsoft.com/office/powerpoint/2010/main" val="35822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فاز تب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776" y="864388"/>
            <a:ext cx="9824157" cy="551410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cs typeface="B Zar" panose="00000400000000000000" pitchFamily="2" charset="-78"/>
              </a:rPr>
              <a:t>علائم هشدار دهنده بیماری دانگ شدید در اواخر مرحله تب دار ظاهر می شود و این زمانی است </a:t>
            </a:r>
            <a:r>
              <a:rPr lang="fa-IR" sz="2400" dirty="0" smtClean="0">
                <a:cs typeface="B Zar" panose="00000400000000000000" pitchFamily="2" charset="-78"/>
              </a:rPr>
              <a:t>که تب بیمار </a:t>
            </a:r>
            <a:r>
              <a:rPr lang="fa-IR" sz="2400" dirty="0">
                <a:cs typeface="B Zar" panose="00000400000000000000" pitchFamily="2" charset="-78"/>
              </a:rPr>
              <a:t>به سمت قطع شدن می رود</a:t>
            </a:r>
            <a:r>
              <a:rPr lang="fa-IR" sz="2400" dirty="0" smtClean="0">
                <a:cs typeface="B Zar" panose="00000400000000000000" pitchFamily="2" charset="-78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در این مرحله </a:t>
            </a:r>
            <a:r>
              <a:rPr lang="fa-IR" sz="2400" dirty="0" smtClean="0">
                <a:cs typeface="B Zar" panose="00000400000000000000" pitchFamily="2" charset="-78"/>
              </a:rPr>
              <a:t>بیمار دارای علائم زیر هستند: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استفراغ های مکرر</a:t>
            </a:r>
            <a:r>
              <a:rPr lang="fa-IR" sz="2400" dirty="0">
                <a:cs typeface="B Zar" panose="00000400000000000000" pitchFamily="2" charset="-78"/>
              </a:rPr>
              <a:t>، درد </a:t>
            </a:r>
            <a:r>
              <a:rPr lang="fa-IR" sz="2400" dirty="0" smtClean="0">
                <a:cs typeface="B Zar" panose="00000400000000000000" pitchFamily="2" charset="-78"/>
              </a:rPr>
              <a:t>شدید شکم</a:t>
            </a:r>
            <a:endParaRPr lang="fa-IR" sz="2400" dirty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cs typeface="B Zar" panose="00000400000000000000" pitchFamily="2" charset="-78"/>
              </a:rPr>
              <a:t>خونریزی از مخاط </a:t>
            </a:r>
            <a:r>
              <a:rPr lang="fa-IR" sz="2400" dirty="0" smtClean="0">
                <a:cs typeface="B Zar" panose="00000400000000000000" pitchFamily="2" charset="-78"/>
              </a:rPr>
              <a:t>ها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اشکال </a:t>
            </a:r>
            <a:r>
              <a:rPr lang="fa-IR" sz="2400" dirty="0">
                <a:cs typeface="B Zar" panose="00000400000000000000" pitchFamily="2" charset="-78"/>
              </a:rPr>
              <a:t>در </a:t>
            </a:r>
            <a:r>
              <a:rPr lang="fa-IR" sz="2400" dirty="0" smtClean="0">
                <a:cs typeface="B Zar" panose="00000400000000000000" pitchFamily="2" charset="-78"/>
              </a:rPr>
              <a:t>تنفس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علائم </a:t>
            </a:r>
            <a:r>
              <a:rPr lang="fa-IR" sz="2400" dirty="0">
                <a:cs typeface="B Zar" panose="00000400000000000000" pitchFamily="2" charset="-78"/>
              </a:rPr>
              <a:t>شوک </a:t>
            </a:r>
            <a:r>
              <a:rPr lang="fa-IR" sz="2400" dirty="0" smtClean="0">
                <a:cs typeface="B Zar" panose="00000400000000000000" pitchFamily="2" charset="-78"/>
              </a:rPr>
              <a:t>هیپوولمیک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کاهش </a:t>
            </a:r>
            <a:r>
              <a:rPr lang="fa-IR" sz="2400" dirty="0">
                <a:cs typeface="B Zar" panose="00000400000000000000" pitchFamily="2" charset="-78"/>
              </a:rPr>
              <a:t>سریع پلاکت های خون </a:t>
            </a:r>
            <a:r>
              <a:rPr lang="fa-IR" sz="2400" dirty="0" smtClean="0">
                <a:cs typeface="B Zar" panose="00000400000000000000" pitchFamily="2" charset="-78"/>
              </a:rPr>
              <a:t>و افزایش هماتوکریت</a:t>
            </a:r>
            <a:endParaRPr lang="fa-IR" sz="2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13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فاز بحرانی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776" y="864388"/>
            <a:ext cx="9824157" cy="551410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cs typeface="B Zar" panose="00000400000000000000" pitchFamily="2" charset="-78"/>
              </a:rPr>
              <a:t>فاز بحرانی با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بی تب شدن </a:t>
            </a:r>
            <a:r>
              <a:rPr lang="fa-IR" sz="2400" dirty="0">
                <a:cs typeface="B Zar" panose="00000400000000000000" pitchFamily="2" charset="-78"/>
              </a:rPr>
              <a:t>شروع می </a:t>
            </a:r>
            <a:r>
              <a:rPr lang="fa-IR" sz="2400" dirty="0" smtClean="0">
                <a:cs typeface="B Zar" panose="00000400000000000000" pitchFamily="2" charset="-78"/>
              </a:rPr>
              <a:t>شود.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معمولا 24 تا 48 ساعت طول می کشد. </a:t>
            </a:r>
            <a:endParaRPr lang="fa-IR" sz="2400" dirty="0" smtClean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اکثر بیماران </a:t>
            </a:r>
            <a:r>
              <a:rPr lang="fa-IR" sz="2400" dirty="0">
                <a:cs typeface="B Zar" panose="00000400000000000000" pitchFamily="2" charset="-78"/>
              </a:rPr>
              <a:t>در </a:t>
            </a:r>
            <a:r>
              <a:rPr lang="fa-IR" sz="2400" dirty="0" smtClean="0">
                <a:cs typeface="B Zar" panose="00000400000000000000" pitchFamily="2" charset="-78"/>
              </a:rPr>
              <a:t>طی این </a:t>
            </a:r>
            <a:r>
              <a:rPr lang="fa-IR" sz="2400" dirty="0">
                <a:cs typeface="B Zar" panose="00000400000000000000" pitchFamily="2" charset="-78"/>
              </a:rPr>
              <a:t>فاز رو به بهبود می </a:t>
            </a:r>
            <a:r>
              <a:rPr lang="fa-IR" sz="2400" dirty="0" smtClean="0">
                <a:cs typeface="B Zar" panose="00000400000000000000" pitchFamily="2" charset="-78"/>
              </a:rPr>
              <a:t>روند.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اما بعضی ها هم دچار نشت پلاسما </a:t>
            </a:r>
            <a:r>
              <a:rPr lang="fa-IR" sz="2400" dirty="0" smtClean="0">
                <a:cs typeface="B Zar" panose="00000400000000000000" pitchFamily="2" charset="-78"/>
              </a:rPr>
              <a:t> قابل </a:t>
            </a:r>
            <a:r>
              <a:rPr lang="fa-IR" sz="2400" dirty="0">
                <a:cs typeface="B Zar" panose="00000400000000000000" pitchFamily="2" charset="-78"/>
              </a:rPr>
              <a:t>توجه می شوند که این مرحله </a:t>
            </a:r>
            <a:r>
              <a:rPr lang="fa-IR" sz="2400" dirty="0" smtClean="0">
                <a:cs typeface="B Zar" panose="00000400000000000000" pitchFamily="2" charset="-78"/>
              </a:rPr>
              <a:t>دانگ شدید </a:t>
            </a:r>
            <a:r>
              <a:rPr lang="fa-IR" sz="2400" dirty="0">
                <a:cs typeface="B Zar" panose="00000400000000000000" pitchFamily="2" charset="-78"/>
              </a:rPr>
              <a:t>است، که </a:t>
            </a:r>
            <a:r>
              <a:rPr lang="fa-IR" sz="2400" dirty="0" smtClean="0">
                <a:cs typeface="B Zar" panose="00000400000000000000" pitchFamily="2" charset="-78"/>
              </a:rPr>
              <a:t>دلیل </a:t>
            </a:r>
            <a:r>
              <a:rPr lang="fa-IR" sz="2400" dirty="0">
                <a:cs typeface="B Zar" panose="00000400000000000000" pitchFamily="2" charset="-78"/>
              </a:rPr>
              <a:t>اصالی آن </a:t>
            </a:r>
            <a:r>
              <a:rPr lang="fa-IR" sz="2400" dirty="0" smtClean="0">
                <a:cs typeface="B Zar" panose="00000400000000000000" pitchFamily="2" charset="-78"/>
              </a:rPr>
              <a:t>افزایش چشمگیر </a:t>
            </a:r>
            <a:r>
              <a:rPr lang="fa-IR" sz="2400" dirty="0">
                <a:cs typeface="B Zar" panose="00000400000000000000" pitchFamily="2" charset="-78"/>
              </a:rPr>
              <a:t>تراوا </a:t>
            </a:r>
            <a:r>
              <a:rPr lang="fa-IR" sz="2400" dirty="0" smtClean="0">
                <a:cs typeface="B Zar" panose="00000400000000000000" pitchFamily="2" charset="-78"/>
              </a:rPr>
              <a:t>یی(نفوذپاذیری) عروق است</a:t>
            </a:r>
            <a:r>
              <a:rPr lang="fa-IR" sz="2400" dirty="0">
                <a:cs typeface="B Zar" panose="00000400000000000000" pitchFamily="2" charset="-78"/>
              </a:rPr>
              <a:t>. </a:t>
            </a:r>
            <a:endParaRPr lang="fa-IR" sz="2400" dirty="0" smtClean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در ابتدای این مرحله(جبران فیزیولوژیک) </a:t>
            </a:r>
            <a:r>
              <a:rPr lang="fa-IR" sz="2400" dirty="0">
                <a:cs typeface="B Zar" panose="00000400000000000000" pitchFamily="2" charset="-78"/>
              </a:rPr>
              <a:t>مکانیسم اصلی نگهداری گردش خون به اندازه کافی است. فشار </a:t>
            </a:r>
            <a:r>
              <a:rPr lang="fa-IR" sz="2400" dirty="0" smtClean="0">
                <a:cs typeface="B Zar" panose="00000400000000000000" pitchFamily="2" charset="-78"/>
              </a:rPr>
              <a:t>نبض </a:t>
            </a:r>
            <a:r>
              <a:rPr lang="fa-IR" sz="2400" dirty="0">
                <a:cs typeface="B Zar" panose="00000400000000000000" pitchFamily="2" charset="-78"/>
              </a:rPr>
              <a:t>رفته </a:t>
            </a:r>
            <a:r>
              <a:rPr lang="fa-IR" sz="2400" dirty="0" smtClean="0">
                <a:cs typeface="B Zar" panose="00000400000000000000" pitchFamily="2" charset="-78"/>
              </a:rPr>
              <a:t>رفته کم </a:t>
            </a:r>
            <a:r>
              <a:rPr lang="fa-IR" sz="2400" dirty="0">
                <a:cs typeface="B Zar" panose="00000400000000000000" pitchFamily="2" charset="-78"/>
              </a:rPr>
              <a:t>می </a:t>
            </a:r>
            <a:r>
              <a:rPr lang="fa-IR" sz="2400" dirty="0" smtClean="0">
                <a:cs typeface="B Zar" panose="00000400000000000000" pitchFamily="2" charset="-78"/>
              </a:rPr>
              <a:t>شود.</a:t>
            </a:r>
            <a:endParaRPr lang="fa-IR" sz="2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61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فاز بحرانی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90" y="864389"/>
            <a:ext cx="10604743" cy="579289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نبض </a:t>
            </a:r>
            <a:r>
              <a:rPr lang="fa-IR" sz="2400" dirty="0">
                <a:cs typeface="B Zar" panose="00000400000000000000" pitchFamily="2" charset="-78"/>
              </a:rPr>
              <a:t>فیلی فرم و </a:t>
            </a:r>
            <a:r>
              <a:rPr lang="fa-IR" sz="2400" dirty="0" smtClean="0">
                <a:cs typeface="B Zar" panose="00000400000000000000" pitchFamily="2" charset="-78"/>
              </a:rPr>
              <a:t>افزایش فشار </a:t>
            </a:r>
            <a:r>
              <a:rPr lang="fa-IR" sz="2400" dirty="0">
                <a:cs typeface="B Zar" panose="00000400000000000000" pitchFamily="2" charset="-78"/>
              </a:rPr>
              <a:t>خون دیاستولیک </a:t>
            </a:r>
            <a:endParaRPr lang="fa-IR" sz="2400" dirty="0" smtClean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اوایل </a:t>
            </a:r>
            <a:r>
              <a:rPr lang="fa-IR" sz="2400" dirty="0">
                <a:cs typeface="B Zar" panose="00000400000000000000" pitchFamily="2" charset="-78"/>
              </a:rPr>
              <a:t>که علائم شوک ظاهر </a:t>
            </a:r>
            <a:r>
              <a:rPr lang="fa-IR" sz="2400" dirty="0" smtClean="0">
                <a:cs typeface="B Zar" panose="00000400000000000000" pitchFamily="2" charset="-78"/>
              </a:rPr>
              <a:t>می شود بیمارممکن است </a:t>
            </a:r>
            <a:r>
              <a:rPr lang="fa-IR" sz="2400" dirty="0">
                <a:cs typeface="B Zar" panose="00000400000000000000" pitchFamily="2" charset="-78"/>
              </a:rPr>
              <a:t>در ظاهر وضع عمومی نگران کننده ای نداشته باشد ولی </a:t>
            </a:r>
            <a:r>
              <a:rPr lang="fa-IR" sz="2400" dirty="0" smtClean="0">
                <a:cs typeface="B Zar" panose="00000400000000000000" pitchFamily="2" charset="-78"/>
              </a:rPr>
              <a:t>وقتی </a:t>
            </a:r>
            <a:r>
              <a:rPr lang="fa-IR" sz="2400" dirty="0">
                <a:cs typeface="B Zar" panose="00000400000000000000" pitchFamily="2" charset="-78"/>
              </a:rPr>
              <a:t>افت فشار ظاهر </a:t>
            </a:r>
            <a:r>
              <a:rPr lang="fa-IR" sz="2400" dirty="0" smtClean="0">
                <a:cs typeface="B Zar" panose="00000400000000000000" pitchFamily="2" charset="-78"/>
              </a:rPr>
              <a:t>شد یک مرتبه فشارخون </a:t>
            </a:r>
            <a:r>
              <a:rPr lang="fa-IR" sz="2400" dirty="0">
                <a:cs typeface="B Zar" panose="00000400000000000000" pitchFamily="2" charset="-78"/>
              </a:rPr>
              <a:t>سسیتولیک پایین می افتد و به دنبال آن شوک </a:t>
            </a:r>
            <a:r>
              <a:rPr lang="fa-IR" sz="2400" dirty="0" smtClean="0">
                <a:cs typeface="B Zar" panose="00000400000000000000" pitchFamily="2" charset="-78"/>
              </a:rPr>
              <a:t>غیرقابل </a:t>
            </a:r>
            <a:r>
              <a:rPr lang="fa-IR" sz="2400" dirty="0">
                <a:cs typeface="B Zar" panose="00000400000000000000" pitchFamily="2" charset="-78"/>
              </a:rPr>
              <a:t>برگشت شده و مرگ اتفاق می افتد و </a:t>
            </a:r>
            <a:r>
              <a:rPr lang="fa-IR" sz="2400" dirty="0" smtClean="0">
                <a:cs typeface="B Zar" panose="00000400000000000000" pitchFamily="2" charset="-78"/>
              </a:rPr>
              <a:t>حتی احیای </a:t>
            </a:r>
            <a:r>
              <a:rPr lang="fa-IR" sz="2400" dirty="0">
                <a:cs typeface="B Zar" panose="00000400000000000000" pitchFamily="2" charset="-78"/>
              </a:rPr>
              <a:t>بیمار هم نتیجه نمی دهد</a:t>
            </a:r>
            <a:r>
              <a:rPr lang="fa-IR" sz="2400" dirty="0" smtClean="0">
                <a:cs typeface="B Zar" panose="00000400000000000000" pitchFamily="2" charset="-78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بیماران ممکن است به دلیل نشت پلاسما دچار پلورال افیوژن یا آسیت </a:t>
            </a:r>
            <a:r>
              <a:rPr lang="fa-IR" sz="2400" dirty="0" smtClean="0">
                <a:cs typeface="B Zar" panose="00000400000000000000" pitchFamily="2" charset="-78"/>
              </a:rPr>
              <a:t>شوند</a:t>
            </a:r>
            <a:r>
              <a:rPr lang="fa-IR" sz="2400" dirty="0">
                <a:cs typeface="B Zar" panose="00000400000000000000" pitchFamily="2" charset="-78"/>
              </a:rPr>
              <a:t>، </a:t>
            </a:r>
            <a:endParaRPr lang="fa-IR" sz="2400" dirty="0" smtClean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هیپوپروتئینمی </a:t>
            </a:r>
            <a:r>
              <a:rPr lang="fa-IR" sz="2400" dirty="0">
                <a:cs typeface="B Zar" panose="00000400000000000000" pitchFamily="2" charset="-78"/>
              </a:rPr>
              <a:t>و افزایش هماتوکریت رخ می </a:t>
            </a:r>
            <a:r>
              <a:rPr lang="fa-IR" sz="2400" dirty="0" smtClean="0">
                <a:cs typeface="B Zar" panose="00000400000000000000" pitchFamily="2" charset="-78"/>
              </a:rPr>
              <a:t>دهد</a:t>
            </a:r>
            <a:r>
              <a:rPr lang="fa-IR" sz="2400" dirty="0">
                <a:cs typeface="B Zar" panose="00000400000000000000" pitchFamily="2" charset="-78"/>
              </a:rPr>
              <a:t>،</a:t>
            </a:r>
            <a:endParaRPr lang="fa-IR" sz="2400" dirty="0" smtClean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بیماران همچنین </a:t>
            </a:r>
            <a:r>
              <a:rPr lang="fa-IR" sz="2400" dirty="0" smtClean="0">
                <a:cs typeface="B Zar" panose="00000400000000000000" pitchFamily="2" charset="-78"/>
              </a:rPr>
              <a:t>ممکن است علائم خونریزی شدید</a:t>
            </a:r>
            <a:r>
              <a:rPr lang="fa-IR" sz="2400" dirty="0">
                <a:cs typeface="B Zar" panose="00000400000000000000" pitchFamily="2" charset="-78"/>
              </a:rPr>
              <a:t>، استفراغ خونی، خونریزی از مقعد، ملنا و خونریزی از واژن شوند به خصوص اگر شوک </a:t>
            </a:r>
            <a:r>
              <a:rPr lang="fa-IR" sz="2400" dirty="0" smtClean="0">
                <a:cs typeface="B Zar" panose="00000400000000000000" pitchFamily="2" charset="-78"/>
              </a:rPr>
              <a:t>طول کشیده باشد،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بیماران </a:t>
            </a:r>
            <a:r>
              <a:rPr lang="fa-IR" sz="2400" dirty="0">
                <a:cs typeface="B Zar" panose="00000400000000000000" pitchFamily="2" charset="-78"/>
              </a:rPr>
              <a:t>مبتلا به دانگ شدید ممکن است با </a:t>
            </a:r>
            <a:r>
              <a:rPr lang="fa-IR" sz="2400" dirty="0" smtClean="0">
                <a:cs typeface="B Zar" panose="00000400000000000000" pitchFamily="2" charset="-78"/>
              </a:rPr>
              <a:t>علائم هپاتیت</a:t>
            </a:r>
            <a:r>
              <a:rPr lang="fa-IR" sz="2400" dirty="0">
                <a:cs typeface="B Zar" panose="00000400000000000000" pitchFamily="2" charset="-78"/>
              </a:rPr>
              <a:t>، </a:t>
            </a:r>
            <a:r>
              <a:rPr lang="fa-IR" sz="2400" dirty="0" smtClean="0">
                <a:cs typeface="B Zar" panose="00000400000000000000" pitchFamily="2" charset="-78"/>
              </a:rPr>
              <a:t>میوکاردیت</a:t>
            </a:r>
            <a:r>
              <a:rPr lang="fa-IR" sz="2400" dirty="0">
                <a:cs typeface="B Zar" panose="00000400000000000000" pitchFamily="2" charset="-78"/>
              </a:rPr>
              <a:t>، </a:t>
            </a:r>
            <a:r>
              <a:rPr lang="fa-IR" sz="2400" dirty="0" smtClean="0">
                <a:cs typeface="B Zar" panose="00000400000000000000" pitchFamily="2" charset="-78"/>
              </a:rPr>
              <a:t>پانکراتیت یاآنسفالیت مراجعه </a:t>
            </a:r>
            <a:r>
              <a:rPr lang="fa-IR" sz="2400" dirty="0">
                <a:cs typeface="B Zar" panose="00000400000000000000" pitchFamily="2" charset="-78"/>
              </a:rPr>
              <a:t>کنند.</a:t>
            </a:r>
          </a:p>
        </p:txBody>
      </p:sp>
    </p:spTree>
    <p:extLst>
      <p:ext uri="{BB962C8B-B14F-4D97-AF65-F5344CB8AC3E}">
        <p14:creationId xmlns:p14="http://schemas.microsoft.com/office/powerpoint/2010/main" val="11111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فاز نقاهت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90" y="864389"/>
            <a:ext cx="10604743" cy="579289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cs typeface="B Zar" panose="00000400000000000000" pitchFamily="2" charset="-78"/>
              </a:rPr>
              <a:t>در این مرحله ایمنی در برابر سروتیپ عامل بیماری ایجاد می شود. </a:t>
            </a:r>
            <a:endParaRPr lang="fa-IR" sz="2400" dirty="0" smtClean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بهبودی </a:t>
            </a:r>
            <a:r>
              <a:rPr lang="fa-IR" sz="2400" dirty="0">
                <a:cs typeface="B Zar" panose="00000400000000000000" pitchFamily="2" charset="-78"/>
              </a:rPr>
              <a:t>در حال عمومی بیمار </a:t>
            </a:r>
            <a:r>
              <a:rPr lang="fa-IR" sz="2400" dirty="0" smtClean="0">
                <a:cs typeface="B Zar" panose="00000400000000000000" pitchFamily="2" charset="-78"/>
              </a:rPr>
              <a:t>دیده میشود</a:t>
            </a:r>
            <a:r>
              <a:rPr lang="fa-IR" sz="2400" dirty="0">
                <a:cs typeface="B Zar" panose="00000400000000000000" pitchFamily="2" charset="-78"/>
              </a:rPr>
              <a:t>. </a:t>
            </a:r>
            <a:endParaRPr lang="fa-IR" sz="2400" dirty="0" smtClean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این </a:t>
            </a:r>
            <a:r>
              <a:rPr lang="fa-IR" sz="2400" dirty="0">
                <a:cs typeface="B Zar" panose="00000400000000000000" pitchFamily="2" charset="-78"/>
              </a:rPr>
              <a:t>فاز </a:t>
            </a:r>
            <a:r>
              <a:rPr lang="fa-IR" sz="2400" dirty="0" smtClean="0">
                <a:cs typeface="B Zar" panose="00000400000000000000" pitchFamily="2" charset="-78"/>
              </a:rPr>
              <a:t>وقتی </a:t>
            </a:r>
            <a:r>
              <a:rPr lang="fa-IR" sz="2400" dirty="0">
                <a:cs typeface="B Zar" panose="00000400000000000000" pitchFamily="2" charset="-78"/>
              </a:rPr>
              <a:t>شروع می شود که نشت پلاسما فروکش می کند و مایعات خارج شده از عروق </a:t>
            </a:r>
            <a:r>
              <a:rPr lang="fa-IR" sz="2400" dirty="0" smtClean="0">
                <a:cs typeface="B Zar" panose="00000400000000000000" pitchFamily="2" charset="-78"/>
              </a:rPr>
              <a:t>شروع به </a:t>
            </a:r>
            <a:r>
              <a:rPr lang="fa-IR" sz="2400" dirty="0">
                <a:cs typeface="B Zar" panose="00000400000000000000" pitchFamily="2" charset="-78"/>
              </a:rPr>
              <a:t>بازگشت به داخل عروق </a:t>
            </a:r>
            <a:r>
              <a:rPr lang="fa-IR" sz="2400" dirty="0" smtClean="0">
                <a:cs typeface="B Zar" panose="00000400000000000000" pitchFamily="2" charset="-78"/>
              </a:rPr>
              <a:t>(جذب مجدد) </a:t>
            </a:r>
            <a:r>
              <a:rPr lang="fa-IR" sz="2400" dirty="0">
                <a:cs typeface="B Zar" panose="00000400000000000000" pitchFamily="2" charset="-78"/>
              </a:rPr>
              <a:t>می کنند</a:t>
            </a:r>
            <a:r>
              <a:rPr lang="fa-IR" sz="2400" dirty="0" smtClean="0">
                <a:cs typeface="B Zar" panose="00000400000000000000" pitchFamily="2" charset="-78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هماتوکریت با </a:t>
            </a:r>
            <a:r>
              <a:rPr lang="fa-IR" sz="2400" dirty="0" smtClean="0">
                <a:cs typeface="B Zar" panose="00000400000000000000" pitchFamily="2" charset="-78"/>
              </a:rPr>
              <a:t>ثبات </a:t>
            </a:r>
            <a:r>
              <a:rPr lang="fa-IR" sz="2400" dirty="0">
                <a:cs typeface="B Zar" panose="00000400000000000000" pitchFamily="2" charset="-78"/>
              </a:rPr>
              <a:t>تر می شود و یا </a:t>
            </a:r>
            <a:r>
              <a:rPr lang="fa-IR" sz="2400" dirty="0" smtClean="0">
                <a:cs typeface="B Zar" panose="00000400000000000000" pitchFamily="2" charset="-78"/>
              </a:rPr>
              <a:t>حتی ممکن است کاهش </a:t>
            </a:r>
            <a:r>
              <a:rPr lang="fa-IR" sz="2400" dirty="0">
                <a:cs typeface="B Zar" panose="00000400000000000000" pitchFamily="2" charset="-78"/>
              </a:rPr>
              <a:t>پیدا کند. </a:t>
            </a:r>
            <a:endParaRPr lang="fa-IR" sz="2400" dirty="0" smtClean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وضعیت </a:t>
            </a:r>
            <a:r>
              <a:rPr lang="fa-IR" sz="2400" dirty="0">
                <a:cs typeface="B Zar" panose="00000400000000000000" pitchFamily="2" charset="-78"/>
              </a:rPr>
              <a:t>همودینامیک بیمار بهتر شده و ادرار مجددا </a:t>
            </a:r>
            <a:r>
              <a:rPr lang="fa-IR" sz="2400" dirty="0" smtClean="0">
                <a:cs typeface="B Zar" panose="00000400000000000000" pitchFamily="2" charset="-78"/>
              </a:rPr>
              <a:t>برقرار </a:t>
            </a:r>
            <a:r>
              <a:rPr lang="fa-IR" sz="2400" dirty="0">
                <a:cs typeface="B Zar" panose="00000400000000000000" pitchFamily="2" charset="-78"/>
              </a:rPr>
              <a:t>می شود و </a:t>
            </a:r>
            <a:r>
              <a:rPr lang="fa-IR" sz="2400" dirty="0" smtClean="0">
                <a:cs typeface="B Zar" panose="00000400000000000000" pitchFamily="2" charset="-78"/>
              </a:rPr>
              <a:t>گلبول های سفید هم </a:t>
            </a:r>
            <a:r>
              <a:rPr lang="fa-IR" sz="2400" dirty="0">
                <a:cs typeface="B Zar" panose="00000400000000000000" pitchFamily="2" charset="-78"/>
              </a:rPr>
              <a:t>شروع به افزایش میکنند. </a:t>
            </a:r>
            <a:endParaRPr lang="fa-IR" sz="2400" dirty="0" smtClean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بیماران </a:t>
            </a:r>
            <a:r>
              <a:rPr lang="fa-IR" sz="2400" dirty="0">
                <a:cs typeface="B Zar" panose="00000400000000000000" pitchFamily="2" charset="-78"/>
              </a:rPr>
              <a:t>ممکن است در این مرحله بثورات جلدی اریتماتوز پیدا کنند که بعدا پوسته پوسته شده و خارش دارد.</a:t>
            </a:r>
          </a:p>
        </p:txBody>
      </p:sp>
    </p:spTree>
    <p:extLst>
      <p:ext uri="{BB962C8B-B14F-4D97-AF65-F5344CB8AC3E}">
        <p14:creationId xmlns:p14="http://schemas.microsoft.com/office/powerpoint/2010/main" val="39805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توجه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90" y="864389"/>
            <a:ext cx="10604743" cy="579289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از </a:t>
            </a:r>
            <a:r>
              <a:rPr lang="fa-IR" sz="2400" dirty="0">
                <a:cs typeface="B Zar" panose="00000400000000000000" pitchFamily="2" charset="-78"/>
              </a:rPr>
              <a:t>خصوصیات بیماری دانگ این است که در یکی دو سال نخست بروز بیماری در </a:t>
            </a:r>
            <a:r>
              <a:rPr lang="fa-IR" sz="2400" dirty="0" smtClean="0">
                <a:cs typeface="B Zar" panose="00000400000000000000" pitchFamily="2" charset="-78"/>
              </a:rPr>
              <a:t>یک منطقه از آنجا </a:t>
            </a:r>
            <a:r>
              <a:rPr lang="fa-IR" sz="2400" dirty="0">
                <a:cs typeface="B Zar" panose="00000400000000000000" pitchFamily="2" charset="-78"/>
              </a:rPr>
              <a:t>که آلودگی تنها با یک سروتایپ است معمولاً بیماران دارای علائم خفیفی هستند </a:t>
            </a:r>
            <a:r>
              <a:rPr lang="fa-IR" sz="2400" dirty="0" smtClean="0">
                <a:cs typeface="B Zar" panose="00000400000000000000" pitchFamily="2" charset="-78"/>
              </a:rPr>
              <a:t>( مثلاً </a:t>
            </a:r>
            <a:r>
              <a:rPr lang="fa-IR" sz="2400" dirty="0">
                <a:cs typeface="B Zar" panose="00000400000000000000" pitchFamily="2" charset="-78"/>
              </a:rPr>
              <a:t>با </a:t>
            </a:r>
            <a:r>
              <a:rPr lang="fa-IR" sz="2400" dirty="0" smtClean="0">
                <a:cs typeface="B Zar" panose="00000400000000000000" pitchFamily="2" charset="-78"/>
              </a:rPr>
              <a:t>سندرم تب </a:t>
            </a:r>
            <a:r>
              <a:rPr lang="fa-IR" sz="2400" dirty="0">
                <a:cs typeface="B Zar" panose="00000400000000000000" pitchFamily="2" charset="-78"/>
              </a:rPr>
              <a:t>طول کشیده یا شبه آنفلوانزا بدون عارضه تظاهر </a:t>
            </a:r>
            <a:r>
              <a:rPr lang="fa-IR" sz="2400" dirty="0" smtClean="0">
                <a:cs typeface="B Zar" panose="00000400000000000000" pitchFamily="2" charset="-78"/>
              </a:rPr>
              <a:t>میکند)  </a:t>
            </a:r>
            <a:r>
              <a:rPr lang="fa-IR" sz="2400" dirty="0">
                <a:cs typeface="B Zar" panose="00000400000000000000" pitchFamily="2" charset="-78"/>
              </a:rPr>
              <a:t>این </a:t>
            </a:r>
            <a:r>
              <a:rPr lang="fa-IR" sz="2400" dirty="0" smtClean="0">
                <a:cs typeface="B Zar" panose="00000400000000000000" pitchFamily="2" charset="-78"/>
              </a:rPr>
              <a:t>امر سبب می شود بسیار </a:t>
            </a:r>
            <a:r>
              <a:rPr lang="fa-IR" sz="2400" dirty="0">
                <a:cs typeface="B Zar" panose="00000400000000000000" pitchFamily="2" charset="-78"/>
              </a:rPr>
              <a:t>ی </a:t>
            </a:r>
            <a:r>
              <a:rPr lang="fa-IR" sz="2400" dirty="0" smtClean="0">
                <a:cs typeface="B Zar" panose="00000400000000000000" pitchFamily="2" charset="-78"/>
              </a:rPr>
              <a:t>از بیماران </a:t>
            </a:r>
            <a:r>
              <a:rPr lang="fa-IR" sz="2400" dirty="0">
                <a:cs typeface="B Zar" panose="00000400000000000000" pitchFamily="2" charset="-78"/>
              </a:rPr>
              <a:t>به مراکز بهداشتی درمانی مراجعه نکنند. این مسأله دو خطر می تواند بدنبال </a:t>
            </a:r>
            <a:r>
              <a:rPr lang="fa-IR" sz="2400" dirty="0" smtClean="0">
                <a:cs typeface="B Zar" panose="00000400000000000000" pitchFamily="2" charset="-78"/>
              </a:rPr>
              <a:t>داشته باشد</a:t>
            </a:r>
            <a:r>
              <a:rPr lang="fa-IR" sz="2400" dirty="0">
                <a:cs typeface="B Zar" panose="00000400000000000000" pitchFamily="2" charset="-78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fa-IR" sz="2400" dirty="0">
                <a:cs typeface="B Zar" panose="00000400000000000000" pitchFamily="2" charset="-78"/>
              </a:rPr>
              <a:t>اولآً بیمار آلوده در جامعه فعالیت دارد و میتواند در معرض گزش مجدد پشه ها </a:t>
            </a:r>
            <a:r>
              <a:rPr lang="fa-IR" sz="2400" dirty="0" smtClean="0">
                <a:cs typeface="B Zar" panose="00000400000000000000" pitchFamily="2" charset="-78"/>
              </a:rPr>
              <a:t>قرار گیرد </a:t>
            </a:r>
            <a:r>
              <a:rPr lang="fa-IR" sz="2400" dirty="0">
                <a:cs typeface="B Zar" panose="00000400000000000000" pitchFamily="2" charset="-78"/>
              </a:rPr>
              <a:t>و </a:t>
            </a:r>
            <a:r>
              <a:rPr lang="fa-IR" sz="2400" dirty="0" smtClean="0">
                <a:cs typeface="B Zar" panose="00000400000000000000" pitchFamily="2" charset="-78"/>
              </a:rPr>
              <a:t>سبب انتقال </a:t>
            </a:r>
            <a:r>
              <a:rPr lang="fa-IR" sz="2400" dirty="0">
                <a:cs typeface="B Zar" panose="00000400000000000000" pitchFamily="2" charset="-78"/>
              </a:rPr>
              <a:t>بیماری به دیگران شود. </a:t>
            </a:r>
            <a:endParaRPr lang="fa-IR" sz="2400" dirty="0" smtClean="0">
              <a:cs typeface="B Zar" panose="00000400000000000000" pitchFamily="2" charset="-78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fa-IR" sz="2400" dirty="0" smtClean="0">
                <a:cs typeface="B Zar" panose="00000400000000000000" pitchFamily="2" charset="-78"/>
              </a:rPr>
              <a:t>ثانیاً </a:t>
            </a:r>
            <a:r>
              <a:rPr lang="fa-IR" sz="2400" dirty="0">
                <a:cs typeface="B Zar" panose="00000400000000000000" pitchFamily="2" charset="-78"/>
              </a:rPr>
              <a:t>در زمان ورود یک سروتیپ جدید به منطقه </a:t>
            </a:r>
            <a:r>
              <a:rPr lang="fa-IR" sz="2400" dirty="0" smtClean="0">
                <a:cs typeface="B Zar" panose="00000400000000000000" pitchFamily="2" charset="-78"/>
              </a:rPr>
              <a:t>(مثلاً </a:t>
            </a:r>
            <a:r>
              <a:rPr lang="fa-IR" sz="2400" dirty="0">
                <a:cs typeface="B Zar" panose="00000400000000000000" pitchFamily="2" charset="-78"/>
              </a:rPr>
              <a:t>در </a:t>
            </a:r>
            <a:r>
              <a:rPr lang="fa-IR" sz="2400" dirty="0" smtClean="0">
                <a:cs typeface="B Zar" panose="00000400000000000000" pitchFamily="2" charset="-78"/>
              </a:rPr>
              <a:t>سال های آینده) </a:t>
            </a:r>
            <a:r>
              <a:rPr lang="fa-IR" sz="2400" dirty="0">
                <a:cs typeface="B Zar" panose="00000400000000000000" pitchFamily="2" charset="-78"/>
              </a:rPr>
              <a:t>در صورت آلودگی با سروتیپ جدید، بیمار به فرم شدید دانگ مبتلا می گردد.</a:t>
            </a:r>
          </a:p>
        </p:txBody>
      </p:sp>
    </p:spTree>
    <p:extLst>
      <p:ext uri="{BB962C8B-B14F-4D97-AF65-F5344CB8AC3E}">
        <p14:creationId xmlns:p14="http://schemas.microsoft.com/office/powerpoint/2010/main" val="25448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توجه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751" y="864389"/>
            <a:ext cx="10047182" cy="5792890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در یکی دو سال نخست، </a:t>
            </a:r>
            <a:r>
              <a:rPr lang="fa-IR" sz="2400" dirty="0" smtClean="0">
                <a:cs typeface="B Zar" panose="00000400000000000000" pitchFamily="2" charset="-78"/>
              </a:rPr>
              <a:t>مرحله خاموش بیماری است</a:t>
            </a:r>
            <a:r>
              <a:rPr lang="fa-IR" sz="2400" dirty="0">
                <a:cs typeface="B Zar" panose="00000400000000000000" pitchFamily="2" charset="-78"/>
              </a:rPr>
              <a:t>، </a:t>
            </a:r>
            <a:r>
              <a:rPr lang="fa-IR" sz="2400" dirty="0" smtClean="0">
                <a:cs typeface="B Zar" panose="00000400000000000000" pitchFamily="2" charset="-78"/>
              </a:rPr>
              <a:t>بنابراین انجام مطالعات سرو اپیدمیولوژی </a:t>
            </a:r>
            <a:r>
              <a:rPr lang="fa-IR" sz="2400" dirty="0">
                <a:cs typeface="B Zar" panose="00000400000000000000" pitchFamily="2" charset="-78"/>
              </a:rPr>
              <a:t>مقطعی </a:t>
            </a:r>
            <a:r>
              <a:rPr lang="fa-IR" sz="2400" dirty="0" smtClean="0">
                <a:cs typeface="B Zar" panose="00000400000000000000" pitchFamily="2" charset="-78"/>
              </a:rPr>
              <a:t>کمک </a:t>
            </a:r>
            <a:r>
              <a:rPr lang="fa-IR" sz="2400" dirty="0">
                <a:cs typeface="B Zar" panose="00000400000000000000" pitchFamily="2" charset="-78"/>
              </a:rPr>
              <a:t>کننده است که میتواند در مناطق پرخطر </a:t>
            </a:r>
            <a:r>
              <a:rPr lang="fa-IR" sz="2400" dirty="0" smtClean="0">
                <a:cs typeface="B Zar" panose="00000400000000000000" pitchFamily="2" charset="-78"/>
              </a:rPr>
              <a:t>(ازجمله </a:t>
            </a:r>
            <a:r>
              <a:rPr lang="fa-IR" sz="2400" dirty="0">
                <a:cs typeface="B Zar" panose="00000400000000000000" pitchFamily="2" charset="-78"/>
              </a:rPr>
              <a:t>مناطق دارای تراکم بالای </a:t>
            </a:r>
            <a:r>
              <a:rPr lang="fa-IR" sz="2400" dirty="0" smtClean="0">
                <a:cs typeface="B Zar" panose="00000400000000000000" pitchFamily="2" charset="-78"/>
              </a:rPr>
              <a:t>پشه) مو ثر </a:t>
            </a:r>
            <a:r>
              <a:rPr lang="fa-IR" sz="2400" dirty="0">
                <a:cs typeface="B Zar" panose="00000400000000000000" pitchFamily="2" charset="-78"/>
              </a:rPr>
              <a:t>باشد. </a:t>
            </a:r>
            <a:endParaRPr lang="fa-IR" sz="2400" dirty="0" smtClean="0">
              <a:cs typeface="B Zar" panose="00000400000000000000" pitchFamily="2" charset="-78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مشاغل </a:t>
            </a:r>
            <a:r>
              <a:rPr lang="fa-IR" sz="2400" dirty="0">
                <a:cs typeface="B Zar" panose="00000400000000000000" pitchFamily="2" charset="-78"/>
              </a:rPr>
              <a:t>پر خطر مانند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ملوانان، کارکنان بنادر و فرودگاه </a:t>
            </a:r>
            <a:r>
              <a:rPr lang="fa-IR" sz="2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ها بخصوص گمرک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، </a:t>
            </a:r>
            <a:r>
              <a:rPr lang="fa-IR" sz="2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افراد کارتن خواب، کارگران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و متصدیان </a:t>
            </a:r>
            <a:r>
              <a:rPr lang="fa-IR" sz="2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مشاغل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فصلی، رانندگان و مسافران نوروزی، </a:t>
            </a:r>
            <a:r>
              <a:rPr lang="fa-IR" sz="2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مراکز تجمعی </a:t>
            </a:r>
            <a:r>
              <a:rPr lang="fa-IR" sz="2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شامل </a:t>
            </a:r>
            <a:r>
              <a:rPr lang="fa-IR" sz="2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پادگان ها،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مدارس، زندانها ، خوابگاه های </a:t>
            </a:r>
            <a:r>
              <a:rPr lang="fa-IR" sz="2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دانشجوئی،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آپاراتی ها و لاستیک فروشی ها، بیمارستان ها </a:t>
            </a:r>
            <a:r>
              <a:rPr lang="fa-IR" sz="2400" dirty="0" smtClean="0">
                <a:cs typeface="B Zar" panose="00000400000000000000" pitchFamily="2" charset="-78"/>
              </a:rPr>
              <a:t>در </a:t>
            </a:r>
            <a:r>
              <a:rPr lang="fa-IR" sz="2400" dirty="0">
                <a:cs typeface="B Zar" panose="00000400000000000000" pitchFamily="2" charset="-78"/>
              </a:rPr>
              <a:t>این مطالعات </a:t>
            </a:r>
            <a:r>
              <a:rPr lang="fa-IR" sz="2400" dirty="0" smtClean="0">
                <a:cs typeface="B Zar" panose="00000400000000000000" pitchFamily="2" charset="-78"/>
              </a:rPr>
              <a:t>جایگاه ویژه ای </a:t>
            </a:r>
            <a:r>
              <a:rPr lang="fa-IR" sz="2400" dirty="0">
                <a:cs typeface="B Zar" panose="00000400000000000000" pitchFamily="2" charset="-78"/>
              </a:rPr>
              <a:t>دارند</a:t>
            </a:r>
            <a:r>
              <a:rPr lang="fa-IR" sz="2400" dirty="0" smtClean="0">
                <a:cs typeface="B Zar" panose="00000400000000000000" pitchFamily="2" charset="-78"/>
              </a:rPr>
              <a:t>.</a:t>
            </a:r>
            <a:endParaRPr lang="fa-IR" sz="2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64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اپیدمیولوژی</a:t>
            </a:r>
            <a:endParaRPr lang="en-US" b="1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2800" dirty="0" smtClean="0">
                <a:cs typeface="B Zar" panose="00000400000000000000" pitchFamily="2" charset="-78"/>
              </a:rPr>
              <a:t>هر </a:t>
            </a:r>
            <a:r>
              <a:rPr lang="fa-IR" sz="2800" dirty="0">
                <a:cs typeface="B Zar" panose="00000400000000000000" pitchFamily="2" charset="-78"/>
              </a:rPr>
              <a:t>سال، 50 تا 100 میلیون عفونت تب دانگ در جهان رخ میدهد. تقریباً </a:t>
            </a:r>
            <a:r>
              <a:rPr lang="fa-IR" sz="2800" dirty="0" smtClean="0">
                <a:cs typeface="B Zar" panose="00000400000000000000" pitchFamily="2" charset="-78"/>
              </a:rPr>
              <a:t>نیمی </a:t>
            </a:r>
            <a:r>
              <a:rPr lang="fa-IR" sz="2800" dirty="0">
                <a:cs typeface="B Zar" panose="00000400000000000000" pitchFamily="2" charset="-78"/>
              </a:rPr>
              <a:t>از </a:t>
            </a:r>
            <a:r>
              <a:rPr lang="fa-IR" sz="2800" dirty="0" smtClean="0">
                <a:cs typeface="B Zar" panose="00000400000000000000" pitchFamily="2" charset="-78"/>
              </a:rPr>
              <a:t>مردم جهان </a:t>
            </a:r>
            <a:r>
              <a:rPr lang="fa-IR" sz="2800" dirty="0">
                <a:cs typeface="B Zar" panose="00000400000000000000" pitchFamily="2" charset="-78"/>
              </a:rPr>
              <a:t>یعنی بیش از 9 / 3 میلیارد نفر در معرض ابتلای به بیماری دانگ </a:t>
            </a:r>
            <a:r>
              <a:rPr lang="fa-IR" sz="2800" dirty="0" smtClean="0">
                <a:cs typeface="B Zar" panose="00000400000000000000" pitchFamily="2" charset="-78"/>
              </a:rPr>
              <a:t>قرار </a:t>
            </a:r>
            <a:r>
              <a:rPr lang="fa-IR" sz="2800" dirty="0">
                <a:cs typeface="B Zar" panose="00000400000000000000" pitchFamily="2" charset="-78"/>
              </a:rPr>
              <a:t>دارند. </a:t>
            </a:r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r>
              <a:rPr lang="fa-IR" sz="2800" dirty="0" smtClean="0">
                <a:cs typeface="B Zar" panose="00000400000000000000" pitchFamily="2" charset="-78"/>
              </a:rPr>
              <a:t>همه گیری </a:t>
            </a:r>
            <a:r>
              <a:rPr lang="fa-IR" sz="2800" dirty="0">
                <a:cs typeface="B Zar" panose="00000400000000000000" pitchFamily="2" charset="-78"/>
              </a:rPr>
              <a:t>های بیماری دانگ به طور </a:t>
            </a:r>
            <a:r>
              <a:rPr lang="fa-IR" sz="2800" dirty="0" smtClean="0">
                <a:cs typeface="B Zar" panose="00000400000000000000" pitchFamily="2" charset="-78"/>
              </a:rPr>
              <a:t>معمول در </a:t>
            </a:r>
            <a:r>
              <a:rPr lang="fa-IR" sz="2800" dirty="0">
                <a:cs typeface="B Zar" panose="00000400000000000000" pitchFamily="2" charset="-78"/>
              </a:rPr>
              <a:t>فصول بارانی و گرم رخ </a:t>
            </a:r>
            <a:r>
              <a:rPr lang="fa-IR" sz="2800" dirty="0" smtClean="0">
                <a:cs typeface="B Zar" panose="00000400000000000000" pitchFamily="2" charset="-78"/>
              </a:rPr>
              <a:t>میدهد.</a:t>
            </a:r>
          </a:p>
          <a:p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80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دستورالعمل کشوری نظام مراقبت سندرمیک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751" y="864389"/>
            <a:ext cx="10047182" cy="579289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بیماری </a:t>
            </a:r>
            <a:r>
              <a:rPr lang="fa-IR" sz="2400" dirty="0">
                <a:cs typeface="B Zar" panose="00000400000000000000" pitchFamily="2" charset="-78"/>
              </a:rPr>
              <a:t>دانگ در </a:t>
            </a:r>
            <a:r>
              <a:rPr lang="fa-IR" sz="2400" dirty="0" smtClean="0">
                <a:cs typeface="B Zar" panose="00000400000000000000" pitchFamily="2" charset="-78"/>
              </a:rPr>
              <a:t>سندرم های </a:t>
            </a:r>
            <a:r>
              <a:rPr lang="fa-IR" sz="2400" dirty="0">
                <a:cs typeface="B Zar" panose="00000400000000000000" pitchFamily="2" charset="-78"/>
              </a:rPr>
              <a:t>زیر </a:t>
            </a:r>
            <a:r>
              <a:rPr lang="fa-IR" sz="2400" dirty="0" smtClean="0">
                <a:cs typeface="B Zar" panose="00000400000000000000" pitchFamily="2" charset="-78"/>
              </a:rPr>
              <a:t>قابل </a:t>
            </a:r>
            <a:r>
              <a:rPr lang="fa-IR" sz="2400" dirty="0">
                <a:cs typeface="B Zar" panose="00000400000000000000" pitchFamily="2" charset="-78"/>
              </a:rPr>
              <a:t>تشخیص است </a:t>
            </a:r>
            <a:r>
              <a:rPr lang="fa-IR" sz="2400" dirty="0" smtClean="0">
                <a:cs typeface="B Zar" panose="00000400000000000000" pitchFamily="2" charset="-78"/>
              </a:rPr>
              <a:t>: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fa-IR" sz="2400" dirty="0" smtClean="0">
                <a:cs typeface="B Zar" panose="00000400000000000000" pitchFamily="2" charset="-78"/>
              </a:rPr>
              <a:t>تب </a:t>
            </a:r>
            <a:r>
              <a:rPr lang="fa-IR" sz="2400" dirty="0">
                <a:cs typeface="B Zar" panose="00000400000000000000" pitchFamily="2" charset="-78"/>
              </a:rPr>
              <a:t>طول کشیده (</a:t>
            </a:r>
            <a:r>
              <a:rPr lang="fa-IR" sz="2400" dirty="0" smtClean="0">
                <a:cs typeface="B Zar" panose="00000400000000000000" pitchFamily="2" charset="-78"/>
              </a:rPr>
              <a:t>حداقل </a:t>
            </a:r>
            <a:r>
              <a:rPr lang="fa-IR" sz="2400" dirty="0">
                <a:cs typeface="B Zar" panose="00000400000000000000" pitchFamily="2" charset="-78"/>
              </a:rPr>
              <a:t>2 </a:t>
            </a:r>
            <a:r>
              <a:rPr lang="fa-IR" sz="2400" dirty="0" smtClean="0">
                <a:cs typeface="B Zar" panose="00000400000000000000" pitchFamily="2" charset="-78"/>
              </a:rPr>
              <a:t>روز)</a:t>
            </a:r>
            <a:endParaRPr lang="fa-IR" sz="2400" dirty="0">
              <a:cs typeface="B Zar" panose="00000400000000000000" pitchFamily="2" charset="-78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تب و راش حاد ماکولو پاپولر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سندرم شبه آنفلوانزا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fa-IR" sz="2400" dirty="0" smtClean="0">
                <a:cs typeface="B Zar" panose="00000400000000000000" pitchFamily="2" charset="-78"/>
              </a:rPr>
              <a:t>تب </a:t>
            </a:r>
            <a:r>
              <a:rPr lang="fa-IR" sz="2400" dirty="0">
                <a:cs typeface="B Zar" panose="00000400000000000000" pitchFamily="2" charset="-78"/>
              </a:rPr>
              <a:t>و خونریزی </a:t>
            </a:r>
            <a:r>
              <a:rPr lang="fa-IR" sz="2400" dirty="0" smtClean="0">
                <a:cs typeface="B Zar" panose="00000400000000000000" pitchFamily="2" charset="-78"/>
              </a:rPr>
              <a:t>(دیررس </a:t>
            </a:r>
            <a:r>
              <a:rPr lang="fa-IR" sz="2400" dirty="0">
                <a:cs typeface="B Zar" panose="00000400000000000000" pitchFamily="2" charset="-78"/>
              </a:rPr>
              <a:t>و نشانه دانگ </a:t>
            </a:r>
            <a:r>
              <a:rPr lang="fa-IR" sz="2400" dirty="0" smtClean="0">
                <a:cs typeface="B Zar" panose="00000400000000000000" pitchFamily="2" charset="-78"/>
              </a:rPr>
              <a:t>شدید)</a:t>
            </a:r>
            <a:endParaRPr lang="fa-IR" sz="2400" dirty="0">
              <a:cs typeface="B Zar" panose="00000400000000000000" pitchFamily="2" charset="-78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تب و علایم نورولوژیک </a:t>
            </a:r>
            <a:r>
              <a:rPr lang="fa-IR" sz="2400" dirty="0" smtClean="0">
                <a:cs typeface="B Zar" panose="00000400000000000000" pitchFamily="2" charset="-78"/>
              </a:rPr>
              <a:t>(دیررس </a:t>
            </a:r>
            <a:r>
              <a:rPr lang="fa-IR" sz="2400" dirty="0">
                <a:cs typeface="B Zar" panose="00000400000000000000" pitchFamily="2" charset="-78"/>
              </a:rPr>
              <a:t>و نشانه دانگ </a:t>
            </a:r>
            <a:r>
              <a:rPr lang="fa-IR" sz="2400" dirty="0" smtClean="0">
                <a:cs typeface="B Zar" panose="00000400000000000000" pitchFamily="2" charset="-78"/>
              </a:rPr>
              <a:t>شدید)</a:t>
            </a:r>
            <a:endParaRPr lang="fa-IR" sz="2400" dirty="0">
              <a:cs typeface="B Zar" panose="00000400000000000000" pitchFamily="2" charset="-78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سندرم شوک عفونی </a:t>
            </a:r>
            <a:r>
              <a:rPr lang="fa-IR" sz="2400" dirty="0" smtClean="0">
                <a:cs typeface="B Zar" panose="00000400000000000000" pitchFamily="2" charset="-78"/>
              </a:rPr>
              <a:t>(دیررس </a:t>
            </a:r>
            <a:r>
              <a:rPr lang="fa-IR" sz="2400" dirty="0">
                <a:cs typeface="B Zar" panose="00000400000000000000" pitchFamily="2" charset="-78"/>
              </a:rPr>
              <a:t>و نشانه دانگ </a:t>
            </a:r>
            <a:r>
              <a:rPr lang="fa-IR" sz="2400" dirty="0" smtClean="0">
                <a:cs typeface="B Zar" panose="00000400000000000000" pitchFamily="2" charset="-78"/>
              </a:rPr>
              <a:t>شدید)</a:t>
            </a:r>
            <a:endParaRPr lang="fa-IR" sz="2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39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علائم بالینی و نشانه ها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1039" y="863600"/>
            <a:ext cx="6710635" cy="57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322" y="1065110"/>
            <a:ext cx="10047182" cy="579289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cs typeface="B Zar" panose="00000400000000000000" pitchFamily="2" charset="-78"/>
              </a:rPr>
              <a:t>سازمان جهانی </a:t>
            </a:r>
            <a:r>
              <a:rPr lang="fa-IR" sz="2400" dirty="0" smtClean="0">
                <a:cs typeface="B Zar" panose="00000400000000000000" pitchFamily="2" charset="-78"/>
              </a:rPr>
              <a:t>بهداشت دانگ </a:t>
            </a:r>
            <a:r>
              <a:rPr lang="fa-IR" sz="2400" dirty="0">
                <a:cs typeface="B Zar" panose="00000400000000000000" pitchFamily="2" charset="-78"/>
              </a:rPr>
              <a:t>را به دو دسته کلی تقسیم می کند: </a:t>
            </a:r>
            <a:endParaRPr lang="fa-IR" sz="2400" dirty="0" smtClean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دانگ (با </a:t>
            </a:r>
            <a:r>
              <a:rPr lang="fa-IR" sz="2400" dirty="0">
                <a:cs typeface="B Zar" panose="00000400000000000000" pitchFamily="2" charset="-78"/>
              </a:rPr>
              <a:t>یا بدون علائم هشدار </a:t>
            </a:r>
            <a:r>
              <a:rPr lang="fa-IR" sz="2400" dirty="0" smtClean="0">
                <a:cs typeface="B Zar" panose="00000400000000000000" pitchFamily="2" charset="-78"/>
              </a:rPr>
              <a:t>دهنده)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دانگ </a:t>
            </a:r>
            <a:r>
              <a:rPr lang="fa-IR" sz="2400" dirty="0" smtClean="0">
                <a:cs typeface="B Zar" panose="00000400000000000000" pitchFamily="2" charset="-78"/>
              </a:rPr>
              <a:t>شدید</a:t>
            </a:r>
            <a:endParaRPr lang="fa-IR" sz="2400" dirty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cs typeface="B Zar" panose="00000400000000000000" pitchFamily="2" charset="-78"/>
              </a:rPr>
              <a:t>تقسیم بندی بمنظور کمک به کارکنان بهداشت و درمان در راستای اتخاذ </a:t>
            </a:r>
            <a:r>
              <a:rPr lang="fa-IR" sz="2400" dirty="0" smtClean="0">
                <a:cs typeface="B Zar" panose="00000400000000000000" pitchFamily="2" charset="-78"/>
              </a:rPr>
              <a:t>تصمیم بستری وکاهش خطرتعداد </a:t>
            </a:r>
            <a:r>
              <a:rPr lang="fa-IR" sz="2400" dirty="0">
                <a:cs typeface="B Zar" panose="00000400000000000000" pitchFamily="2" charset="-78"/>
              </a:rPr>
              <a:t>موارد دانگ شدید طراحی تنظیم شده است.</a:t>
            </a:r>
          </a:p>
        </p:txBody>
      </p:sp>
    </p:spTree>
    <p:extLst>
      <p:ext uri="{BB962C8B-B14F-4D97-AF65-F5344CB8AC3E}">
        <p14:creationId xmlns:p14="http://schemas.microsoft.com/office/powerpoint/2010/main" val="8985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مورد مشکوک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49" y="1065110"/>
            <a:ext cx="10565255" cy="505691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تب طول کشیده </a:t>
            </a:r>
            <a:r>
              <a:rPr lang="fa-IR" sz="2400" dirty="0" smtClean="0">
                <a:cs typeface="B Zar" panose="00000400000000000000" pitchFamily="2" charset="-78"/>
              </a:rPr>
              <a:t>(تب </a:t>
            </a:r>
            <a:r>
              <a:rPr lang="fa-IR" sz="2400" dirty="0">
                <a:cs typeface="B Zar" panose="00000400000000000000" pitchFamily="2" charset="-78"/>
              </a:rPr>
              <a:t>دهانی بالای 38 </a:t>
            </a:r>
            <a:r>
              <a:rPr lang="fa-IR" sz="2400" dirty="0" smtClean="0">
                <a:cs typeface="B Zar" panose="00000400000000000000" pitchFamily="2" charset="-78"/>
              </a:rPr>
              <a:t>درجه) حداقل </a:t>
            </a:r>
            <a:r>
              <a:rPr lang="fa-IR" sz="2400" dirty="0">
                <a:cs typeface="B Zar" panose="00000400000000000000" pitchFamily="2" charset="-78"/>
              </a:rPr>
              <a:t>به مدت 2 روز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سکونت </a:t>
            </a:r>
            <a:r>
              <a:rPr lang="fa-IR" sz="2400" dirty="0">
                <a:cs typeface="B Zar" panose="00000400000000000000" pitchFamily="2" charset="-78"/>
              </a:rPr>
              <a:t>در کشورهای آندمیک بیماری یا استان های در معرض خطر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سابقه مسافرت به کشورهای آندمیک بیماری دانگ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تماس با مورد مشکوک و </a:t>
            </a:r>
            <a:r>
              <a:rPr lang="fa-IR" sz="2400" dirty="0" smtClean="0">
                <a:cs typeface="B Zar" panose="00000400000000000000" pitchFamily="2" charset="-78"/>
              </a:rPr>
              <a:t>محتمل</a:t>
            </a:r>
          </a:p>
        </p:txBody>
      </p:sp>
    </p:spTree>
    <p:extLst>
      <p:ext uri="{BB962C8B-B14F-4D97-AF65-F5344CB8AC3E}">
        <p14:creationId xmlns:p14="http://schemas.microsoft.com/office/powerpoint/2010/main" val="2952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مورد مشکوک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49" y="1065110"/>
            <a:ext cx="10565255" cy="50569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2400" b="1" dirty="0" smtClean="0">
                <a:cs typeface="B Zar" panose="00000400000000000000" pitchFamily="2" charset="-78"/>
              </a:rPr>
              <a:t>به علاوه حداقل </a:t>
            </a:r>
            <a:r>
              <a:rPr lang="fa-IR" sz="2400" b="1" dirty="0">
                <a:cs typeface="B Zar" panose="00000400000000000000" pitchFamily="2" charset="-78"/>
              </a:rPr>
              <a:t>دو مورد از علائم زیر</a:t>
            </a:r>
            <a:r>
              <a:rPr lang="fa-IR" sz="2400" b="1" dirty="0" smtClean="0">
                <a:cs typeface="B Zar" panose="00000400000000000000" pitchFamily="2" charset="-78"/>
              </a:rPr>
              <a:t>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cs typeface="B Zar" panose="00000400000000000000" pitchFamily="2" charset="-78"/>
              </a:rPr>
              <a:t>شدید بودن سردرد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درد حدله چشم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احساس </a:t>
            </a:r>
            <a:r>
              <a:rPr lang="fa-IR" sz="2400" dirty="0">
                <a:cs typeface="B Zar" panose="00000400000000000000" pitchFamily="2" charset="-78"/>
              </a:rPr>
              <a:t>ضعف و خستگی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علائم </a:t>
            </a:r>
            <a:r>
              <a:rPr lang="fa-IR" sz="2400" dirty="0">
                <a:cs typeface="B Zar" panose="00000400000000000000" pitchFamily="2" charset="-78"/>
              </a:rPr>
              <a:t>گوارشی: بی اشتهایی تهوع استفراغ اسهال </a:t>
            </a:r>
            <a:endParaRPr lang="fa-IR" sz="2400" dirty="0" smtClean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پوست </a:t>
            </a:r>
            <a:r>
              <a:rPr lang="fa-IR" sz="2400" dirty="0">
                <a:cs typeface="B Zar" panose="00000400000000000000" pitchFamily="2" charset="-78"/>
              </a:rPr>
              <a:t>بر افروخته صورت 38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راش </a:t>
            </a:r>
            <a:r>
              <a:rPr lang="fa-IR" sz="2400" dirty="0">
                <a:cs typeface="B Zar" panose="00000400000000000000" pitchFamily="2" charset="-78"/>
              </a:rPr>
              <a:t>ماکولوپاپولر یا موربیلیفرم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46" y="1065110"/>
            <a:ext cx="6669741" cy="29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مورد </a:t>
            </a:r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محتمل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49" y="1065110"/>
            <a:ext cx="10565255" cy="50569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بیماری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دانگ بدون علایم هشدار دهنده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مورد مشکوک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400" dirty="0">
                <a:cs typeface="B Zar" panose="00000400000000000000" pitchFamily="2" charset="-78"/>
              </a:rPr>
              <a:t>به </a:t>
            </a:r>
            <a:r>
              <a:rPr lang="fa-IR" sz="2400" dirty="0" smtClean="0">
                <a:cs typeface="B Zar" panose="00000400000000000000" pitchFamily="2" charset="-78"/>
              </a:rPr>
              <a:t>علاوه یکی </a:t>
            </a:r>
            <a:r>
              <a:rPr lang="fa-IR" sz="2400" dirty="0">
                <a:cs typeface="B Zar" panose="00000400000000000000" pitchFamily="2" charset="-78"/>
              </a:rPr>
              <a:t>از علائم آزمایشگاهی زیر: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تست آزمایشگاهی: </a:t>
            </a:r>
            <a:r>
              <a:rPr lang="fa-IR" sz="2400" dirty="0" smtClean="0">
                <a:cs typeface="B Zar" panose="00000400000000000000" pitchFamily="2" charset="-78"/>
              </a:rPr>
              <a:t>حداقل </a:t>
            </a:r>
            <a:r>
              <a:rPr lang="fa-IR" sz="2400" dirty="0">
                <a:cs typeface="B Zar" panose="00000400000000000000" pitchFamily="2" charset="-78"/>
              </a:rPr>
              <a:t>یک </a:t>
            </a:r>
            <a:r>
              <a:rPr lang="fa-IR" sz="2400" dirty="0" smtClean="0">
                <a:cs typeface="B Zar" panose="00000400000000000000" pitchFamily="2" charset="-78"/>
              </a:rPr>
              <a:t>مورد</a:t>
            </a:r>
            <a:r>
              <a:rPr lang="en-US" sz="2400" dirty="0">
                <a:cs typeface="B Zar" panose="00000400000000000000" pitchFamily="2" charset="-78"/>
              </a:rPr>
              <a:t>CBC</a:t>
            </a: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en-US" sz="2400" dirty="0" smtClean="0">
                <a:cs typeface="B Zar" panose="00000400000000000000" pitchFamily="2" charset="-78"/>
              </a:rPr>
              <a:t>}</a:t>
            </a:r>
            <a:r>
              <a:rPr lang="fa-IR" sz="2400" dirty="0">
                <a:cs typeface="B Zar" panose="00000400000000000000" pitchFamily="2" charset="-78"/>
              </a:rPr>
              <a:t>لکوپنی همراه با </a:t>
            </a:r>
            <a:r>
              <a:rPr lang="fa-IR" sz="2400" dirty="0" smtClean="0">
                <a:cs typeface="B Zar" panose="00000400000000000000" pitchFamily="2" charset="-78"/>
              </a:rPr>
              <a:t>ترومبوسیتوپنی یا بدون آن)پلاکت </a:t>
            </a:r>
            <a:r>
              <a:rPr lang="fa-IR" sz="2400" dirty="0">
                <a:cs typeface="B Zar" panose="00000400000000000000" pitchFamily="2" charset="-78"/>
              </a:rPr>
              <a:t>زیر 100 </a:t>
            </a:r>
            <a:r>
              <a:rPr lang="fa-IR" sz="2400" dirty="0" smtClean="0">
                <a:cs typeface="B Zar" panose="00000400000000000000" pitchFamily="2" charset="-78"/>
              </a:rPr>
              <a:t>هزار)}</a:t>
            </a:r>
            <a:endParaRPr lang="fa-IR" sz="2400" dirty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en-US" sz="2400" dirty="0" smtClean="0">
                <a:cs typeface="B Zar" panose="00000400000000000000" pitchFamily="2" charset="-78"/>
              </a:rPr>
              <a:t>IgM </a:t>
            </a:r>
            <a:r>
              <a:rPr lang="fa-IR" sz="2400" dirty="0" smtClean="0">
                <a:cs typeface="B Zar" panose="00000400000000000000" pitchFamily="2" charset="-78"/>
              </a:rPr>
              <a:t>مثبت</a:t>
            </a:r>
            <a:endParaRPr lang="fa-IR" sz="2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15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مورد </a:t>
            </a:r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محتمل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49" y="1065110"/>
            <a:ext cx="10565255" cy="50569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بیماری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دانگ </a:t>
            </a:r>
            <a:r>
              <a:rPr lang="fa-IR" sz="2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با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علایم هشدار دهنده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cs typeface="B Zar" panose="00000400000000000000" pitchFamily="2" charset="-78"/>
              </a:rPr>
              <a:t> بیماری دانگ بدون علایم هشدار </a:t>
            </a:r>
            <a:r>
              <a:rPr lang="fa-IR" sz="2400" dirty="0" smtClean="0">
                <a:cs typeface="B Zar" panose="00000400000000000000" pitchFamily="2" charset="-78"/>
              </a:rPr>
              <a:t>دهنده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به علاوه یکی </a:t>
            </a:r>
            <a:r>
              <a:rPr lang="fa-IR" sz="2400" dirty="0">
                <a:cs typeface="B Zar" panose="00000400000000000000" pitchFamily="2" charset="-78"/>
              </a:rPr>
              <a:t>از علائم زیر </a:t>
            </a:r>
            <a:r>
              <a:rPr lang="fa-IR" sz="2400" dirty="0" smtClean="0">
                <a:solidFill>
                  <a:srgbClr val="FF0000"/>
                </a:solidFill>
                <a:cs typeface="B Zar" panose="00000400000000000000" pitchFamily="2" charset="-78"/>
              </a:rPr>
              <a:t>:(این </a:t>
            </a:r>
            <a:r>
              <a:rPr lang="fa-IR" sz="2400" dirty="0">
                <a:solidFill>
                  <a:srgbClr val="FF0000"/>
                </a:solidFill>
                <a:cs typeface="B Zar" panose="00000400000000000000" pitchFamily="2" charset="-78"/>
              </a:rPr>
              <a:t>علائم </a:t>
            </a:r>
            <a:r>
              <a:rPr lang="fa-IR" sz="2400" dirty="0" smtClean="0">
                <a:solidFill>
                  <a:srgbClr val="FF0000"/>
                </a:solidFill>
                <a:cs typeface="B Zar" panose="00000400000000000000" pitchFamily="2" charset="-78"/>
              </a:rPr>
              <a:t>آغاز درگیری </a:t>
            </a:r>
            <a:r>
              <a:rPr lang="fa-IR" sz="2400" dirty="0">
                <a:solidFill>
                  <a:srgbClr val="FF0000"/>
                </a:solidFill>
                <a:cs typeface="B Zar" panose="00000400000000000000" pitchFamily="2" charset="-78"/>
              </a:rPr>
              <a:t>احشاء گوارشی داخل حفره شکم را نشان می دهند بعبارتی علائم اولیه هپاتیت و پانکراتیت هستند و علائم اولیه </a:t>
            </a:r>
            <a:r>
              <a:rPr lang="fa-IR" sz="2400" dirty="0" smtClean="0">
                <a:solidFill>
                  <a:srgbClr val="FF0000"/>
                </a:solidFill>
                <a:cs typeface="B Zar" panose="00000400000000000000" pitchFamily="2" charset="-78"/>
              </a:rPr>
              <a:t>آنسفالیت)</a:t>
            </a:r>
            <a:endParaRPr lang="fa-IR" sz="2400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علائم </a:t>
            </a:r>
            <a:r>
              <a:rPr lang="fa-IR" sz="2400" dirty="0">
                <a:cs typeface="B Zar" panose="00000400000000000000" pitchFamily="2" charset="-78"/>
              </a:rPr>
              <a:t>گوارشی شدید: دل درد یا تندرنس </a:t>
            </a:r>
            <a:r>
              <a:rPr lang="fa-IR" sz="2400" dirty="0" smtClean="0">
                <a:cs typeface="B Zar" panose="00000400000000000000" pitchFamily="2" charset="-78"/>
              </a:rPr>
              <a:t>(درد </a:t>
            </a:r>
            <a:r>
              <a:rPr lang="fa-IR" sz="2400" dirty="0">
                <a:cs typeface="B Zar" panose="00000400000000000000" pitchFamily="2" charset="-78"/>
              </a:rPr>
              <a:t>در لمس </a:t>
            </a:r>
            <a:r>
              <a:rPr lang="fa-IR" sz="2400" dirty="0" smtClean="0">
                <a:cs typeface="B Zar" panose="00000400000000000000" pitchFamily="2" charset="-78"/>
              </a:rPr>
              <a:t>شکم)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استفراغ پایدار( منظور از استفراغ پایدار، حداقل 3 مرتبه استفراغ در یک ساعت یا 4 مرتبه در 6 ساعت می باشد.)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بزرگی کبد (بزرگتر از 2 سانتی متر)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a-IR" sz="2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57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مورد </a:t>
            </a:r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محتمل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49" y="1065110"/>
            <a:ext cx="10565255" cy="50569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Zar" panose="00000400000000000000" pitchFamily="2" charset="-78"/>
              </a:rPr>
              <a:t>علائم خونریزی: فقط یک نقطه بدن (مثل بینی و لثه یا پتشی، تست تورنیکه)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FF0000"/>
                </a:solidFill>
                <a:cs typeface="B Zar" panose="00000400000000000000" pitchFamily="2" charset="-78"/>
              </a:rPr>
              <a:t>تست تورنیکه : آزمایشی است که برای مشخص شدن شکنندگی عروق خونی بیمار انجام می شود. این یک تست ساده است که به طور کلی در بیمارانی که علائم بیماری دانگ </a:t>
            </a:r>
            <a:r>
              <a:rPr lang="fa-IR" sz="2400" dirty="0">
                <a:solidFill>
                  <a:srgbClr val="FF0000"/>
                </a:solidFill>
                <a:cs typeface="B Zar" panose="00000400000000000000" pitchFamily="2" charset="-78"/>
              </a:rPr>
              <a:t>دارند مورد استفاده </a:t>
            </a:r>
            <a:r>
              <a:rPr lang="fa-IR" sz="2400" dirty="0" smtClean="0">
                <a:solidFill>
                  <a:srgbClr val="FF0000"/>
                </a:solidFill>
                <a:cs typeface="B Zar" panose="00000400000000000000" pitchFamily="2" charset="-78"/>
              </a:rPr>
              <a:t>قرار </a:t>
            </a:r>
            <a:r>
              <a:rPr lang="fa-IR" sz="2400" dirty="0">
                <a:solidFill>
                  <a:srgbClr val="FF0000"/>
                </a:solidFill>
                <a:cs typeface="B Zar" panose="00000400000000000000" pitchFamily="2" charset="-78"/>
              </a:rPr>
              <a:t>می گیرد، </a:t>
            </a:r>
            <a:r>
              <a:rPr lang="fa-IR" sz="2400" dirty="0" smtClean="0">
                <a:solidFill>
                  <a:srgbClr val="FF0000"/>
                </a:solidFill>
                <a:cs typeface="B Zar" panose="00000400000000000000" pitchFamily="2" charset="-78"/>
              </a:rPr>
              <a:t>وقتی </a:t>
            </a:r>
            <a:r>
              <a:rPr lang="fa-IR" sz="2400" dirty="0">
                <a:solidFill>
                  <a:srgbClr val="FF0000"/>
                </a:solidFill>
                <a:cs typeface="B Zar" panose="00000400000000000000" pitchFamily="2" charset="-78"/>
              </a:rPr>
              <a:t>ضایعات ریز </a:t>
            </a:r>
            <a:r>
              <a:rPr lang="fa-IR" sz="2400" dirty="0" smtClean="0">
                <a:solidFill>
                  <a:srgbClr val="FF0000"/>
                </a:solidFill>
                <a:cs typeface="B Zar" panose="00000400000000000000" pitchFamily="2" charset="-78"/>
              </a:rPr>
              <a:t>قرمز </a:t>
            </a:r>
            <a:r>
              <a:rPr lang="fa-IR" sz="2400" dirty="0">
                <a:solidFill>
                  <a:srgbClr val="FF0000"/>
                </a:solidFill>
                <a:cs typeface="B Zar" panose="00000400000000000000" pitchFamily="2" charset="-78"/>
              </a:rPr>
              <a:t>در پوست بیمار به تعداد بیشتر از 30 ظاهر شود ، آزمایش مثبت ارزیابی می شود 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علائم </a:t>
            </a:r>
            <a:r>
              <a:rPr lang="fa-IR" sz="2400" dirty="0">
                <a:cs typeface="B Zar" panose="00000400000000000000" pitchFamily="2" charset="-78"/>
              </a:rPr>
              <a:t>عصبی: خواب آلودگی، بی </a:t>
            </a:r>
            <a:r>
              <a:rPr lang="fa-IR" sz="2400" dirty="0" smtClean="0">
                <a:cs typeface="B Zar" panose="00000400000000000000" pitchFamily="2" charset="-78"/>
              </a:rPr>
              <a:t>قراری</a:t>
            </a:r>
            <a:endParaRPr lang="fa-IR" sz="2400" dirty="0"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افزایش هماتوکریت</a:t>
            </a:r>
          </a:p>
        </p:txBody>
      </p:sp>
    </p:spTree>
    <p:extLst>
      <p:ext uri="{BB962C8B-B14F-4D97-AF65-F5344CB8AC3E}">
        <p14:creationId xmlns:p14="http://schemas.microsoft.com/office/powerpoint/2010/main" val="25442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دانگ شدید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49" y="1065110"/>
            <a:ext cx="10565255" cy="50569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>
                <a:cs typeface="B Zar" panose="00000400000000000000" pitchFamily="2" charset="-78"/>
              </a:rPr>
              <a:t>بیمار بطور معمول 7 - 3 روز بعد از شروع تب و علائم بیماری، وارد فاز بحرانی می شود. </a:t>
            </a:r>
            <a:endParaRPr lang="fa-IR" sz="2400" dirty="0" smtClean="0"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Zar" panose="00000400000000000000" pitchFamily="2" charset="-78"/>
              </a:rPr>
              <a:t>هنگامیکه تب به </a:t>
            </a:r>
            <a:r>
              <a:rPr lang="fa-IR" sz="2400" dirty="0">
                <a:cs typeface="B Zar" panose="00000400000000000000" pitchFamily="2" charset="-78"/>
              </a:rPr>
              <a:t>زیر 38 درجه کاهش می یابد، علائم دانگ شدید ظاهر می شود</a:t>
            </a:r>
            <a:r>
              <a:rPr lang="fa-IR" sz="2400" dirty="0" smtClean="0">
                <a:cs typeface="B Zar" panose="00000400000000000000" pitchFamily="2" charset="-78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fa-IR" sz="2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70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دانگ شدید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49" y="1065110"/>
            <a:ext cx="10565255" cy="50569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تعریف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دانگ شدید </a:t>
            </a:r>
            <a:r>
              <a:rPr lang="fa-IR" sz="2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عبارتست </a:t>
            </a: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از</a:t>
            </a:r>
            <a:r>
              <a:rPr lang="fa-IR" sz="2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400" dirty="0">
                <a:cs typeface="B Zar" panose="00000400000000000000" pitchFamily="2" charset="-78"/>
              </a:rPr>
              <a:t>مورد </a:t>
            </a:r>
            <a:r>
              <a:rPr lang="fa-IR" sz="2400" dirty="0" smtClean="0">
                <a:cs typeface="B Zar" panose="00000400000000000000" pitchFamily="2" charset="-78"/>
              </a:rPr>
              <a:t>مشکوک به </a:t>
            </a:r>
            <a:r>
              <a:rPr lang="fa-IR" sz="2400" dirty="0">
                <a:cs typeface="B Zar" panose="00000400000000000000" pitchFamily="2" charset="-78"/>
              </a:rPr>
              <a:t>علاوه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با </a:t>
            </a:r>
            <a:r>
              <a:rPr lang="fa-IR" sz="2400" dirty="0">
                <a:cs typeface="B Zar" panose="00000400000000000000" pitchFamily="2" charset="-78"/>
              </a:rPr>
              <a:t>مقدمه یا بدون مقدمه علائم هشدار دهنده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400" dirty="0">
                <a:cs typeface="B Zar" panose="00000400000000000000" pitchFamily="2" charset="-78"/>
              </a:rPr>
              <a:t>به </a:t>
            </a:r>
            <a:r>
              <a:rPr lang="fa-IR" sz="2400" dirty="0" smtClean="0">
                <a:cs typeface="B Zar" panose="00000400000000000000" pitchFamily="2" charset="-78"/>
              </a:rPr>
              <a:t>علاوه حداقل </a:t>
            </a:r>
            <a:r>
              <a:rPr lang="fa-IR" sz="2400" dirty="0">
                <a:cs typeface="B Zar" panose="00000400000000000000" pitchFamily="2" charset="-78"/>
              </a:rPr>
              <a:t>اختلال / التهاب شدید یکی از سیستم های بدن: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اختلال سیستم همودینامیک: شوک </a:t>
            </a:r>
            <a:r>
              <a:rPr lang="fa-IR" sz="2400" dirty="0" smtClean="0">
                <a:cs typeface="B Zar" panose="00000400000000000000" pitchFamily="2" charset="-78"/>
              </a:rPr>
              <a:t>(بعلت </a:t>
            </a:r>
            <a:r>
              <a:rPr lang="fa-IR" sz="2400" dirty="0">
                <a:cs typeface="B Zar" panose="00000400000000000000" pitchFamily="2" charset="-78"/>
              </a:rPr>
              <a:t>نشت </a:t>
            </a:r>
            <a:r>
              <a:rPr lang="fa-IR" sz="2400" dirty="0" smtClean="0">
                <a:cs typeface="B Zar" panose="00000400000000000000" pitchFamily="2" charset="-78"/>
              </a:rPr>
              <a:t>پلاسما)</a:t>
            </a:r>
            <a:endParaRPr lang="fa-IR" sz="2400" dirty="0"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Zar" panose="00000400000000000000" pitchFamily="2" charset="-78"/>
              </a:rPr>
              <a:t>دیسترس </a:t>
            </a:r>
            <a:r>
              <a:rPr lang="fa-IR" sz="2400" dirty="0">
                <a:cs typeface="B Zar" panose="00000400000000000000" pitchFamily="2" charset="-78"/>
              </a:rPr>
              <a:t>تنفسی: مثل تنفس تند </a:t>
            </a:r>
            <a:r>
              <a:rPr lang="fa-IR" sz="2400" dirty="0" smtClean="0">
                <a:cs typeface="B Zar" panose="00000400000000000000" pitchFamily="2" charset="-78"/>
              </a:rPr>
              <a:t>(بعلت </a:t>
            </a:r>
            <a:r>
              <a:rPr lang="fa-IR" sz="2400" dirty="0">
                <a:cs typeface="B Zar" panose="00000400000000000000" pitchFamily="2" charset="-78"/>
              </a:rPr>
              <a:t>تجمع بافتی مایعات یعنی </a:t>
            </a:r>
            <a:r>
              <a:rPr lang="fa-IR" sz="2400" dirty="0" smtClean="0">
                <a:cs typeface="B Zar" panose="00000400000000000000" pitchFamily="2" charset="-78"/>
              </a:rPr>
              <a:t>افیوژن پریکارد و پلور</a:t>
            </a:r>
            <a:r>
              <a:rPr lang="fa-IR" sz="2400" dirty="0">
                <a:cs typeface="B Zar" panose="00000400000000000000" pitchFamily="2" charset="-78"/>
              </a:rPr>
              <a:t>، </a:t>
            </a:r>
            <a:r>
              <a:rPr lang="fa-IR" sz="2400" dirty="0" smtClean="0">
                <a:cs typeface="B Zar" panose="00000400000000000000" pitchFamily="2" charset="-78"/>
              </a:rPr>
              <a:t>آسیت)</a:t>
            </a:r>
            <a:endParaRPr lang="fa-IR" sz="2400" dirty="0"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a-IR" sz="2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93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عامل بیماری</a:t>
            </a:r>
            <a:endParaRPr lang="en-US" b="1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a-IR" sz="2800" dirty="0">
                <a:cs typeface="B Zar" panose="00000400000000000000" pitchFamily="2" charset="-78"/>
              </a:rPr>
              <a:t>ویروس دانگ که جزء فلاوی ویروس ها هستند، چهار نوع سروتایپ 11 دارد و این بدان معنا است </a:t>
            </a:r>
            <a:r>
              <a:rPr lang="fa-IR" sz="2800" dirty="0" smtClean="0">
                <a:cs typeface="B Zar" panose="00000400000000000000" pitchFamily="2" charset="-78"/>
              </a:rPr>
              <a:t>که امکان دارد </a:t>
            </a:r>
            <a:r>
              <a:rPr lang="fa-IR" sz="2800" dirty="0">
                <a:cs typeface="B Zar" panose="00000400000000000000" pitchFamily="2" charset="-78"/>
              </a:rPr>
              <a:t>فردی 4 بار به ویروس آلوده شود. </a:t>
            </a:r>
            <a:endParaRPr lang="fa-IR" sz="2800" dirty="0" smtClean="0">
              <a:cs typeface="B Zar" panose="00000400000000000000" pitchFamily="2" charset="-78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Zar" panose="00000400000000000000" pitchFamily="2" charset="-78"/>
              </a:rPr>
              <a:t>سروتایپ </a:t>
            </a:r>
            <a:r>
              <a:rPr lang="fa-IR" sz="2800" dirty="0">
                <a:cs typeface="B Zar" panose="00000400000000000000" pitchFamily="2" charset="-78"/>
              </a:rPr>
              <a:t>نوع دوم، سروتایپ </a:t>
            </a:r>
            <a:r>
              <a:rPr lang="fa-IR" sz="2800" dirty="0" smtClean="0">
                <a:cs typeface="B Zar" panose="00000400000000000000" pitchFamily="2" charset="-78"/>
              </a:rPr>
              <a:t>غالب </a:t>
            </a:r>
            <a:r>
              <a:rPr lang="fa-IR" sz="2800" dirty="0">
                <a:cs typeface="B Zar" panose="00000400000000000000" pitchFamily="2" charset="-78"/>
              </a:rPr>
              <a:t>است. </a:t>
            </a:r>
            <a:endParaRPr lang="fa-IR" sz="2800" dirty="0" smtClean="0">
              <a:cs typeface="B Zar" panose="00000400000000000000" pitchFamily="2" charset="-78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Zar" panose="00000400000000000000" pitchFamily="2" charset="-78"/>
              </a:rPr>
              <a:t>ویروس دانگ </a:t>
            </a:r>
            <a:r>
              <a:rPr lang="fa-IR" sz="2800" dirty="0">
                <a:cs typeface="B Zar" panose="00000400000000000000" pitchFamily="2" charset="-78"/>
              </a:rPr>
              <a:t>از </a:t>
            </a:r>
            <a:r>
              <a:rPr lang="fa-IR" sz="2800" dirty="0" smtClean="0">
                <a:cs typeface="B Zar" panose="00000400000000000000" pitchFamily="2" charset="-78"/>
              </a:rPr>
              <a:t>طریق گزش پشه </a:t>
            </a:r>
            <a:r>
              <a:rPr lang="fa-IR" sz="2800" dirty="0">
                <a:cs typeface="B Zar" panose="00000400000000000000" pitchFamily="2" charset="-78"/>
              </a:rPr>
              <a:t>آئدس اجیپتی و آئدس آلبوپیکتوس 12 انتقال می یابد. </a:t>
            </a:r>
            <a:endParaRPr lang="fa-IR" sz="2800" dirty="0" smtClean="0">
              <a:cs typeface="B Zar" panose="00000400000000000000" pitchFamily="2" charset="-78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Zar" panose="00000400000000000000" pitchFamily="2" charset="-78"/>
              </a:rPr>
              <a:t>این </a:t>
            </a:r>
            <a:r>
              <a:rPr lang="fa-IR" sz="2800" dirty="0">
                <a:cs typeface="B Zar" panose="00000400000000000000" pitchFamily="2" charset="-78"/>
              </a:rPr>
              <a:t>پشه </a:t>
            </a:r>
            <a:r>
              <a:rPr lang="fa-IR" sz="2800" dirty="0" smtClean="0">
                <a:cs typeface="B Zar" panose="00000400000000000000" pitchFamily="2" charset="-78"/>
              </a:rPr>
              <a:t>ها ویروس زیکا </a:t>
            </a:r>
            <a:r>
              <a:rPr lang="fa-IR" sz="2800" dirty="0">
                <a:cs typeface="B Zar" panose="00000400000000000000" pitchFamily="2" charset="-78"/>
              </a:rPr>
              <a:t>13 و </a:t>
            </a:r>
            <a:r>
              <a:rPr lang="fa-IR" sz="2800" dirty="0" smtClean="0">
                <a:cs typeface="B Zar" panose="00000400000000000000" pitchFamily="2" charset="-78"/>
              </a:rPr>
              <a:t>چیکونگونیا </a:t>
            </a:r>
            <a:r>
              <a:rPr lang="fa-IR" sz="2800" dirty="0">
                <a:cs typeface="B Zar" panose="00000400000000000000" pitchFamily="2" charset="-78"/>
              </a:rPr>
              <a:t>14 را </a:t>
            </a:r>
            <a:r>
              <a:rPr lang="fa-IR" sz="2800" dirty="0" smtClean="0">
                <a:cs typeface="B Zar" panose="00000400000000000000" pitchFamily="2" charset="-78"/>
              </a:rPr>
              <a:t>نیز انتقال </a:t>
            </a:r>
            <a:r>
              <a:rPr lang="fa-IR" sz="2800" dirty="0">
                <a:cs typeface="B Zar" panose="00000400000000000000" pitchFamily="2" charset="-78"/>
              </a:rPr>
              <a:t>می دهند.</a:t>
            </a:r>
            <a:endParaRPr lang="fa-IR" sz="2800" dirty="0" smtClean="0">
              <a:cs typeface="B Zar" panose="00000400000000000000" pitchFamily="2" charset="-78"/>
            </a:endParaRPr>
          </a:p>
          <a:p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42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دانگ شدید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49" y="1065110"/>
            <a:ext cx="10565255" cy="50569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Zar" panose="00000400000000000000" pitchFamily="2" charset="-78"/>
              </a:rPr>
              <a:t>اختلال </a:t>
            </a:r>
            <a:r>
              <a:rPr lang="fa-IR" sz="2400" dirty="0">
                <a:cs typeface="B Zar" panose="00000400000000000000" pitchFamily="2" charset="-78"/>
              </a:rPr>
              <a:t>سیستم هماتولوژی: خونریزی </a:t>
            </a:r>
            <a:r>
              <a:rPr lang="fa-IR" sz="2400" dirty="0" smtClean="0">
                <a:cs typeface="B Zar" panose="00000400000000000000" pitchFamily="2" charset="-78"/>
              </a:rPr>
              <a:t>(از </a:t>
            </a:r>
            <a:r>
              <a:rPr lang="fa-IR" sz="2400" dirty="0">
                <a:cs typeface="B Zar" panose="00000400000000000000" pitchFamily="2" charset="-78"/>
              </a:rPr>
              <a:t>بیش از دو محل </a:t>
            </a:r>
            <a:r>
              <a:rPr lang="fa-IR" sz="2400" dirty="0" smtClean="0">
                <a:cs typeface="B Zar" panose="00000400000000000000" pitchFamily="2" charset="-78"/>
              </a:rPr>
              <a:t>بدن)</a:t>
            </a:r>
            <a:endParaRPr lang="fa-IR" sz="2400" dirty="0"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اختلال سیستم اعصاب مرکزی: علائم تشنج، اختلال سطح هوشیاری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نارسائی کلیه: بیمار در طی دو ساعت به اندازه وزن بدن خود برحسب ادرار نداشته </a:t>
            </a:r>
            <a:r>
              <a:rPr lang="fa-IR" sz="2400" dirty="0" smtClean="0">
                <a:cs typeface="B Zar" panose="00000400000000000000" pitchFamily="2" charset="-78"/>
              </a:rPr>
              <a:t>باشد.(مثلاً </a:t>
            </a:r>
            <a:r>
              <a:rPr lang="fa-IR" sz="2400" dirty="0">
                <a:cs typeface="B Zar" panose="00000400000000000000" pitchFamily="2" charset="-78"/>
              </a:rPr>
              <a:t>50 سی سی در فرد 50 </a:t>
            </a:r>
            <a:r>
              <a:rPr lang="fa-IR" sz="2400" dirty="0" smtClean="0">
                <a:cs typeface="B Zar" panose="00000400000000000000" pitchFamily="2" charset="-78"/>
              </a:rPr>
              <a:t>کیلوگرم)</a:t>
            </a:r>
            <a:endParaRPr lang="fa-IR" sz="2400" dirty="0"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Zar" panose="00000400000000000000" pitchFamily="2" charset="-78"/>
              </a:rPr>
              <a:t>التهاب </a:t>
            </a:r>
            <a:r>
              <a:rPr lang="fa-IR" sz="2400" dirty="0">
                <a:cs typeface="B Zar" panose="00000400000000000000" pitchFamily="2" charset="-78"/>
              </a:rPr>
              <a:t>شدید کبد: </a:t>
            </a:r>
            <a:r>
              <a:rPr lang="en-US" sz="2400" dirty="0">
                <a:cs typeface="B Zar" panose="00000400000000000000" pitchFamily="2" charset="-78"/>
              </a:rPr>
              <a:t>AST </a:t>
            </a:r>
            <a:r>
              <a:rPr lang="fa-IR" sz="2400" dirty="0">
                <a:cs typeface="B Zar" panose="00000400000000000000" pitchFamily="2" charset="-78"/>
              </a:rPr>
              <a:t>یا </a:t>
            </a:r>
            <a:r>
              <a:rPr lang="en-US" sz="2400" dirty="0">
                <a:cs typeface="B Zar" panose="00000400000000000000" pitchFamily="2" charset="-78"/>
              </a:rPr>
              <a:t>ALT </a:t>
            </a:r>
            <a:r>
              <a:rPr lang="fa-IR" sz="2400" dirty="0">
                <a:cs typeface="B Zar" panose="00000400000000000000" pitchFamily="2" charset="-78"/>
              </a:rPr>
              <a:t>بیشتر یا مساوی 1000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التهاب شدید قلب </a:t>
            </a:r>
            <a:r>
              <a:rPr lang="fa-IR" sz="2400" dirty="0" smtClean="0">
                <a:cs typeface="B Zar" panose="00000400000000000000" pitchFamily="2" charset="-78"/>
              </a:rPr>
              <a:t>(میوکاردیت): </a:t>
            </a:r>
            <a:r>
              <a:rPr lang="fa-IR" sz="2400" dirty="0">
                <a:cs typeface="B Zar" panose="00000400000000000000" pitchFamily="2" charset="-78"/>
              </a:rPr>
              <a:t>علائم </a:t>
            </a:r>
            <a:r>
              <a:rPr lang="en-US" sz="2400" dirty="0" smtClean="0">
                <a:cs typeface="B Zar" panose="00000400000000000000" pitchFamily="2" charset="-78"/>
              </a:rPr>
              <a:t>Echo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Zar" panose="00000400000000000000" pitchFamily="2" charset="-78"/>
              </a:rPr>
              <a:t>تستهای آزمایشگاهی: همان تستهای مرحله هشدار با شدت بالاتر (مثلاً ترومبوسیتوپنی زیر 20000 که با علائم نارسائی سیستم هماتولوژی همبستگی دارد).</a:t>
            </a:r>
            <a:endParaRPr lang="fa-IR" sz="2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28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دانگ شدید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49" y="1065110"/>
            <a:ext cx="10565255" cy="505691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sz="2400" b="1" dirty="0">
                <a:solidFill>
                  <a:srgbClr val="FF0000"/>
                </a:solidFill>
                <a:cs typeface="B Zar" panose="00000400000000000000" pitchFamily="2" charset="-78"/>
              </a:rPr>
              <a:t>مورد قطعی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بیمار مشکوک یا محتمل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400" dirty="0">
                <a:cs typeface="B Zar" panose="00000400000000000000" pitchFamily="2" charset="-78"/>
              </a:rPr>
              <a:t>به علاوه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400" dirty="0">
                <a:cs typeface="B Zar" panose="00000400000000000000" pitchFamily="2" charset="-78"/>
              </a:rPr>
              <a:t>تست آزمایشگاهی: تست مولکولی </a:t>
            </a:r>
            <a:r>
              <a:rPr lang="fa-IR" sz="2400" dirty="0" smtClean="0">
                <a:cs typeface="B Zar" panose="00000400000000000000" pitchFamily="2" charset="-78"/>
              </a:rPr>
              <a:t>(</a:t>
            </a:r>
            <a:r>
              <a:rPr lang="en-US" sz="2400" dirty="0" smtClean="0">
                <a:cs typeface="B Zar" panose="00000400000000000000" pitchFamily="2" charset="-78"/>
              </a:rPr>
              <a:t>PCR</a:t>
            </a:r>
            <a:r>
              <a:rPr lang="fa-IR" sz="2400" dirty="0" smtClean="0">
                <a:cs typeface="B Zar" panose="00000400000000000000" pitchFamily="2" charset="-78"/>
              </a:rPr>
              <a:t>)یا </a:t>
            </a:r>
            <a:r>
              <a:rPr lang="fa-IR" sz="2400" dirty="0">
                <a:cs typeface="B Zar" panose="00000400000000000000" pitchFamily="2" charset="-78"/>
              </a:rPr>
              <a:t>تست </a:t>
            </a:r>
            <a:r>
              <a:rPr lang="en-US" sz="2400" dirty="0" smtClean="0">
                <a:cs typeface="B Zar" panose="00000400000000000000" pitchFamily="2" charset="-78"/>
              </a:rPr>
              <a:t>NS1</a:t>
            </a:r>
            <a:r>
              <a:rPr lang="fa-IR" sz="2400" dirty="0" smtClean="0">
                <a:cs typeface="B Zar" panose="00000400000000000000" pitchFamily="2" charset="-78"/>
              </a:rPr>
              <a:t> آنتی </a:t>
            </a:r>
            <a:r>
              <a:rPr lang="fa-IR" sz="2400" dirty="0">
                <a:cs typeface="B Zar" panose="00000400000000000000" pitchFamily="2" charset="-78"/>
              </a:rPr>
              <a:t>ژن مثبت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Zar" panose="00000400000000000000" pitchFamily="2" charset="-78"/>
              </a:rPr>
              <a:t>کشت ویروس</a:t>
            </a:r>
            <a:endParaRPr lang="en-US" sz="2400" dirty="0" smtClean="0"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B Zar" panose="00000400000000000000" pitchFamily="2" charset="-78"/>
              </a:rPr>
              <a:t>Plaque </a:t>
            </a:r>
            <a:r>
              <a:rPr lang="en-US" sz="2400" dirty="0">
                <a:cs typeface="B Zar" panose="00000400000000000000" pitchFamily="2" charset="-78"/>
              </a:rPr>
              <a:t>Reduction Neutralization </a:t>
            </a:r>
            <a:r>
              <a:rPr lang="en-US" sz="2400" dirty="0" smtClean="0">
                <a:cs typeface="B Zar" panose="00000400000000000000" pitchFamily="2" charset="-78"/>
              </a:rPr>
              <a:t>Test(PRNT</a:t>
            </a:r>
            <a:r>
              <a:rPr lang="en-US" sz="2400" dirty="0">
                <a:cs typeface="B Zar" panose="00000400000000000000" pitchFamily="2" charset="-78"/>
              </a:rPr>
              <a:t>)</a:t>
            </a:r>
            <a:endParaRPr lang="fa-IR" sz="2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65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تست های آزمایشگاهی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095780"/>
              </p:ext>
            </p:extLst>
          </p:nvPr>
        </p:nvGraphicFramePr>
        <p:xfrm>
          <a:off x="669073" y="940430"/>
          <a:ext cx="11073161" cy="5438069"/>
        </p:xfrm>
        <a:graphic>
          <a:graphicData uri="http://schemas.openxmlformats.org/drawingml/2006/table">
            <a:tbl>
              <a:tblPr firstRow="1" bandRow="1"/>
              <a:tblGrid>
                <a:gridCol w="7627434">
                  <a:extLst>
                    <a:ext uri="{9D8B030D-6E8A-4147-A177-3AD203B41FA5}">
                      <a16:colId xmlns:a16="http://schemas.microsoft.com/office/drawing/2014/main" val="351482584"/>
                    </a:ext>
                  </a:extLst>
                </a:gridCol>
                <a:gridCol w="3445727">
                  <a:extLst>
                    <a:ext uri="{9D8B030D-6E8A-4147-A177-3AD203B41FA5}">
                      <a16:colId xmlns:a16="http://schemas.microsoft.com/office/drawing/2014/main" val="1410967602"/>
                    </a:ext>
                  </a:extLst>
                </a:gridCol>
              </a:tblGrid>
              <a:tr h="83416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تعریف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آزمایش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44216"/>
                  </a:ext>
                </a:extLst>
              </a:tr>
              <a:tr h="2112044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fa-IR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بین روز 1 تا 7 از شروع علایم بیماری درخواست می شود.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fa-IR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حساسیت آن حدود 77 % و ویژگی آن بسیار بالاست.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fa-IR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بمنظور شناسائی آنتی ژن ویروس دانگ حین ابتدای فاز حاد مورد استفاده قرار می گیرد.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fa-IR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کمتر از 20 دقیقه طول می کشد.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fa-IR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نمونه مورد نیاز: سرم خون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NS1 (Nonstructural) Rapid Diagnosis Test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30597"/>
                  </a:ext>
                </a:extLst>
              </a:tr>
              <a:tr h="2491856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fa-IR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از روز 4 یا 5 پس از بروز علایم بیماری درخواست می شود.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fa-IR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شناسایی آنتی بادی حین فاز حاد بیماری(</a:t>
                      </a:r>
                      <a:r>
                        <a:rPr lang="en-US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IgM</a:t>
                      </a:r>
                      <a:r>
                        <a:rPr lang="fa-IR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 </a:t>
                      </a:r>
                      <a:r>
                        <a:rPr lang="en-US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:</a:t>
                      </a:r>
                      <a:r>
                        <a:rPr lang="fa-IR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r>
                        <a:rPr lang="en-US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IGM</a:t>
                      </a:r>
                      <a:r>
                        <a:rPr lang="fa-IR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4 تا 5 روز پس از بروز علایم مثبت شده و در هفته 2 تا 4 پس از شروع بیماری به حداکثر می رسد و برای 3 ماه قابل شناسائی است.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Igg</a:t>
                      </a:r>
                      <a:r>
                        <a:rPr lang="fa-IR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   نشان دهنده عفونت قبلی است و ممکن است تا سال ها باقی بماند.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fa-IR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نتایج مثبت کاذب ممکن است در نتیجه آنتی بادی واکسن دانگ ایجاد شود.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fa-IR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ممکن است </a:t>
                      </a:r>
                      <a:r>
                        <a:rPr lang="en-US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Cross reaction </a:t>
                      </a:r>
                      <a:r>
                        <a:rPr lang="fa-IR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با سایر آربوویروسها چیکونگونیا و زیکا ایجاد شود.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IgM/IgG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514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5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تست های آزمایشگاهی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908900"/>
              </p:ext>
            </p:extLst>
          </p:nvPr>
        </p:nvGraphicFramePr>
        <p:xfrm>
          <a:off x="669073" y="940430"/>
          <a:ext cx="11073161" cy="5438069"/>
        </p:xfrm>
        <a:graphic>
          <a:graphicData uri="http://schemas.openxmlformats.org/drawingml/2006/table">
            <a:tbl>
              <a:tblPr firstRow="1" bandRow="1"/>
              <a:tblGrid>
                <a:gridCol w="7627434">
                  <a:extLst>
                    <a:ext uri="{9D8B030D-6E8A-4147-A177-3AD203B41FA5}">
                      <a16:colId xmlns:a16="http://schemas.microsoft.com/office/drawing/2014/main" val="351482584"/>
                    </a:ext>
                  </a:extLst>
                </a:gridCol>
                <a:gridCol w="3445727">
                  <a:extLst>
                    <a:ext uri="{9D8B030D-6E8A-4147-A177-3AD203B41FA5}">
                      <a16:colId xmlns:a16="http://schemas.microsoft.com/office/drawing/2014/main" val="1410967602"/>
                    </a:ext>
                  </a:extLst>
                </a:gridCol>
              </a:tblGrid>
              <a:tr h="83416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تعریف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آزمایش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44216"/>
                  </a:ext>
                </a:extLst>
              </a:tr>
              <a:tr h="2112044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fa-IR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بین روز 1 تا 7 از شروع علایم بیماری درخواست می شود.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fa-IR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حساسیت آن حدود 77 % و ویژگی آن بسیار بالاست.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fa-IR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بمنظور شناسائی آنتی ژن ویروس دانگ حین ابتدای فاز حاد مورد استفاده قرار می گیرد.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fa-IR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کمتر از 20 دقیقه طول می کشد.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fa-IR" sz="18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نمونه مورد نیاز: سرم خون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Polymerase Chain Reaction (PCR)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30597"/>
                  </a:ext>
                </a:extLst>
              </a:tr>
              <a:tr h="2491856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fa-IR" sz="180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تست تایید مولکولی</a:t>
                      </a: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fa-IR" sz="180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شبیه </a:t>
                      </a:r>
                      <a:r>
                        <a:rPr lang="en-US" sz="180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PCR </a:t>
                      </a:r>
                      <a:r>
                        <a:rPr lang="fa-IR" sz="180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عمل می کند، اما ارزان تر و آسان تر است.</a:t>
                      </a:r>
                      <a:endParaRPr lang="en-US" sz="180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Nucleaic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Acid Amplification Test- Loop Mediated Isothermal Amplification Assay (NAAT-LAMP)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514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8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تست های آزمایشگاهی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660213"/>
              </p:ext>
            </p:extLst>
          </p:nvPr>
        </p:nvGraphicFramePr>
        <p:xfrm>
          <a:off x="669073" y="940430"/>
          <a:ext cx="11073161" cy="5438069"/>
        </p:xfrm>
        <a:graphic>
          <a:graphicData uri="http://schemas.openxmlformats.org/drawingml/2006/table">
            <a:tbl>
              <a:tblPr firstRow="1" bandRow="1"/>
              <a:tblGrid>
                <a:gridCol w="7627434">
                  <a:extLst>
                    <a:ext uri="{9D8B030D-6E8A-4147-A177-3AD203B41FA5}">
                      <a16:colId xmlns:a16="http://schemas.microsoft.com/office/drawing/2014/main" val="351482584"/>
                    </a:ext>
                  </a:extLst>
                </a:gridCol>
                <a:gridCol w="3445727">
                  <a:extLst>
                    <a:ext uri="{9D8B030D-6E8A-4147-A177-3AD203B41FA5}">
                      <a16:colId xmlns:a16="http://schemas.microsoft.com/office/drawing/2014/main" val="1410967602"/>
                    </a:ext>
                  </a:extLst>
                </a:gridCol>
              </a:tblGrid>
              <a:tr h="83416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تعریف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آزمایش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44216"/>
                  </a:ext>
                </a:extLst>
              </a:tr>
              <a:tr h="2112044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fa-IR" sz="180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روش طلائی بمنظور شناسائی و سنجش سطح آنتی بادی نوترالیزان </a:t>
                      </a:r>
                      <a:r>
                        <a:rPr lang="en-US" sz="180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anti-DENV Na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Plaque Reduction Neutralization Test (PRNT)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30597"/>
                  </a:ext>
                </a:extLst>
              </a:tr>
              <a:tr h="2491856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fa-IR" sz="180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کاهش </a:t>
                      </a:r>
                      <a:r>
                        <a:rPr lang="en-US" sz="180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WBC</a:t>
                      </a: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fa-IR" sz="180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کاهش پلاکت</a:t>
                      </a: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fa-IR" sz="180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افزیش هماتوکریت</a:t>
                      </a:r>
                      <a:endParaRPr lang="en-US" sz="180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سایر تست ها</a:t>
                      </a:r>
                    </a:p>
                    <a:p>
                      <a:pPr marL="342900" indent="-3429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تعداد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WBC</a:t>
                      </a:r>
                      <a:endParaRPr lang="fa-IR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پلاکت</a:t>
                      </a:r>
                    </a:p>
                    <a:p>
                      <a:pPr marL="342900" indent="-3429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هماتوکریت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514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2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0" y="136835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تشخیص های افتراقی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15201"/>
              </p:ext>
            </p:extLst>
          </p:nvPr>
        </p:nvGraphicFramePr>
        <p:xfrm>
          <a:off x="568712" y="973884"/>
          <a:ext cx="11073161" cy="5059052"/>
        </p:xfrm>
        <a:graphic>
          <a:graphicData uri="http://schemas.openxmlformats.org/drawingml/2006/table">
            <a:tbl>
              <a:tblPr firstRow="1" bandRow="1"/>
              <a:tblGrid>
                <a:gridCol w="7627434">
                  <a:extLst>
                    <a:ext uri="{9D8B030D-6E8A-4147-A177-3AD203B41FA5}">
                      <a16:colId xmlns:a16="http://schemas.microsoft.com/office/drawing/2014/main" val="351482584"/>
                    </a:ext>
                  </a:extLst>
                </a:gridCol>
                <a:gridCol w="3445727">
                  <a:extLst>
                    <a:ext uri="{9D8B030D-6E8A-4147-A177-3AD203B41FA5}">
                      <a16:colId xmlns:a16="http://schemas.microsoft.com/office/drawing/2014/main" val="1410967602"/>
                    </a:ext>
                  </a:extLst>
                </a:gridCol>
              </a:tblGrid>
              <a:tr h="64098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نام تشخیص های افتراقی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دسته بندی بیماری بر اساس نشانه های بالینی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44216"/>
                  </a:ext>
                </a:extLst>
              </a:tr>
              <a:tr h="423612">
                <a:tc>
                  <a:txBody>
                    <a:bodyPr/>
                    <a:lstStyle/>
                    <a:p>
                      <a:pPr marL="0" lvl="0" indent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آنفلوانزا، سرخک، مونونوکلئوز عفونی، عفونت اولیه، </a:t>
                      </a:r>
                      <a:r>
                        <a:rPr lang="en-US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HIV</a:t>
                      </a:r>
                      <a:endParaRPr lang="en-US" sz="2400" b="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بیماری شبه آنفلوانزا</a:t>
                      </a:r>
                      <a:endParaRPr lang="en-US" sz="2400" b="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30597"/>
                  </a:ext>
                </a:extLst>
              </a:tr>
              <a:tr h="771572">
                <a:tc>
                  <a:txBody>
                    <a:bodyPr/>
                    <a:lstStyle/>
                    <a:p>
                      <a:pPr marL="0" lvl="0" indent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سرخک، سرخجه، عفونت مننگوکوکی، مخملک،پاروویروس، توکسیکودرما، ریکتزیوزیس، ارلیشیوزیس</a:t>
                      </a:r>
                      <a:endParaRPr lang="en-US" sz="2400" b="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بیماری های دارای راش پوستی</a:t>
                      </a:r>
                      <a:endParaRPr lang="en-US" sz="2400" b="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514935"/>
                  </a:ext>
                </a:extLst>
              </a:tr>
              <a:tr h="758215">
                <a:tc>
                  <a:txBody>
                    <a:bodyPr/>
                    <a:lstStyle/>
                    <a:p>
                      <a:pPr marL="0" lvl="0" indent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روتاویروس، سایرعفونت های روده ای</a:t>
                      </a:r>
                      <a:endParaRPr lang="en-US" sz="2400" b="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بیماری های اسهالی</a:t>
                      </a:r>
                      <a:endParaRPr lang="en-US" sz="2400" b="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941838"/>
                  </a:ext>
                </a:extLst>
              </a:tr>
              <a:tr h="747174">
                <a:tc>
                  <a:txBody>
                    <a:bodyPr/>
                    <a:lstStyle/>
                    <a:p>
                      <a:pPr marL="0" lvl="0" indent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مننگوانسفالیت، تشنج های تبدار</a:t>
                      </a:r>
                      <a:endParaRPr lang="en-US" sz="2400" b="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بیماری های با تظاهرات عصبی</a:t>
                      </a:r>
                      <a:endParaRPr lang="en-US" sz="2400" b="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906271"/>
                  </a:ext>
                </a:extLst>
              </a:tr>
              <a:tr h="1472087">
                <a:tc>
                  <a:txBody>
                    <a:bodyPr/>
                    <a:lstStyle/>
                    <a:p>
                      <a:pPr marL="0" lvl="0" indent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لپتوسپیروزیس، تب خونریزی دهنده کریمه کنگو، دربیماران با سابقه سفر به آمریکای جنوبی: تب خونریزی</a:t>
                      </a:r>
                      <a:r>
                        <a:rPr lang="en-US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دهنده آرژانتینی، تب خونریزی دهنده بولیویایی و ...</a:t>
                      </a:r>
                      <a:endParaRPr lang="en-US" sz="2400" b="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تب های خونریزی دهنده</a:t>
                      </a:r>
                      <a:endParaRPr lang="en-US" sz="2400" b="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401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767" y="391477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تشخیص های افتراقی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641061"/>
              </p:ext>
            </p:extLst>
          </p:nvPr>
        </p:nvGraphicFramePr>
        <p:xfrm>
          <a:off x="557561" y="1358612"/>
          <a:ext cx="11073161" cy="5153700"/>
        </p:xfrm>
        <a:graphic>
          <a:graphicData uri="http://schemas.openxmlformats.org/drawingml/2006/table">
            <a:tbl>
              <a:tblPr firstRow="1" bandRow="1"/>
              <a:tblGrid>
                <a:gridCol w="7627434">
                  <a:extLst>
                    <a:ext uri="{9D8B030D-6E8A-4147-A177-3AD203B41FA5}">
                      <a16:colId xmlns:a16="http://schemas.microsoft.com/office/drawing/2014/main" val="351482584"/>
                    </a:ext>
                  </a:extLst>
                </a:gridCol>
                <a:gridCol w="3445727">
                  <a:extLst>
                    <a:ext uri="{9D8B030D-6E8A-4147-A177-3AD203B41FA5}">
                      <a16:colId xmlns:a16="http://schemas.microsoft.com/office/drawing/2014/main" val="1410967602"/>
                    </a:ext>
                  </a:extLst>
                </a:gridCol>
              </a:tblGrid>
              <a:tr h="75142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نام تشخیص های افتراقی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دسته بندی بیماری بر اساس نشانه های بالینی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44216"/>
                  </a:ext>
                </a:extLst>
              </a:tr>
              <a:tr h="904518">
                <a:tc>
                  <a:txBody>
                    <a:bodyPr/>
                    <a:lstStyle/>
                    <a:p>
                      <a:pPr marL="0" lvl="0" indent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گاستروآنتریت حاد، مالاریا، لپتوسپیروزیس، تیفوئید،هپاتیت های ویروسی، لیشامانیوز احشایی، سپسیس</a:t>
                      </a:r>
                      <a:r>
                        <a:rPr lang="en-US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شدید، شوک سپتیک، هانتاویروس، تب زرد، تیفوس</a:t>
                      </a:r>
                      <a:endParaRPr lang="en-US" sz="2400" b="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سایر عفونت ها</a:t>
                      </a:r>
                      <a:endParaRPr lang="en-US" sz="2400" b="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30597"/>
                  </a:ext>
                </a:extLst>
              </a:tr>
              <a:tr h="659869">
                <a:tc>
                  <a:txBody>
                    <a:bodyPr/>
                    <a:lstStyle/>
                    <a:p>
                      <a:pPr marL="0" lvl="0" indent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لوسمی، لنفوم، و سایر سرطان ها</a:t>
                      </a:r>
                      <a:endParaRPr lang="en-US" sz="2400" b="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سرطان های بدخیم</a:t>
                      </a:r>
                      <a:endParaRPr lang="en-US" sz="2400" b="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514935"/>
                  </a:ext>
                </a:extLst>
              </a:tr>
              <a:tr h="1720351">
                <a:tc>
                  <a:txBody>
                    <a:bodyPr/>
                    <a:lstStyle/>
                    <a:p>
                      <a:pPr marL="0" lvl="0" indent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درد شکم </a:t>
                      </a:r>
                      <a:r>
                        <a:rPr lang="en-US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آپاندیسیت</a:t>
                      </a: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، کوله سیستیت</a:t>
                      </a:r>
                      <a:r>
                        <a:rPr lang="en-US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، کتواسیدوز</a:t>
                      </a:r>
                      <a:r>
                        <a:rPr lang="en-US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دیابتی، اسیدوز لاکتیک، لکوپنی و ترومبوسیتوپنی با یا</a:t>
                      </a:r>
                      <a:r>
                        <a:rPr lang="en-US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بدون خونریزی، اختلالات پلاکتی </a:t>
                      </a:r>
                      <a:r>
                        <a:rPr lang="en-US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پور پورا</a:t>
                      </a:r>
                      <a:r>
                        <a:rPr lang="en-US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(</a:t>
                      </a: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، آسیب</a:t>
                      </a:r>
                    </a:p>
                    <a:p>
                      <a:pPr marL="0" lvl="0" indent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های کلیوی، دیسترس تنفسی، اسیدوز متابولیک بعنوان</a:t>
                      </a:r>
                      <a:r>
                        <a:rPr lang="en-US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عامل تنفس کوسمول، لوپوس، آنمی همولیتیک</a:t>
                      </a:r>
                      <a:endParaRPr lang="en-US" sz="2400" b="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سایر نشانه های بالینی</a:t>
                      </a:r>
                      <a:endParaRPr lang="en-US" sz="2400" b="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941838"/>
                  </a:ext>
                </a:extLst>
              </a:tr>
              <a:tr h="639003">
                <a:tc>
                  <a:txBody>
                    <a:bodyPr/>
                    <a:lstStyle/>
                    <a:p>
                      <a:pPr marL="0" lvl="0" indent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مننگوانسفالیت، تشنج های تب</a:t>
                      </a:r>
                      <a:r>
                        <a:rPr lang="en-US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دار</a:t>
                      </a:r>
                      <a:endParaRPr lang="en-US" sz="2400" b="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0" kern="12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بیماری های با تظاهرات عصبی</a:t>
                      </a:r>
                      <a:endParaRPr lang="en-US" sz="2400" b="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906271"/>
                  </a:ext>
                </a:extLst>
              </a:tr>
              <a:tr h="478533">
                <a:tc>
                  <a:txBody>
                    <a:bodyPr/>
                    <a:lstStyle/>
                    <a:p>
                      <a:pPr marL="0" lvl="0" indent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endParaRPr lang="en-US" sz="2400" b="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0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85083" marR="85083" marT="42542" marB="425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401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7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406" y="270649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درمان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81668" y="1237784"/>
            <a:ext cx="10091361" cy="55198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a-IR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گروه </a:t>
            </a:r>
            <a:r>
              <a:rPr lang="en-US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A</a:t>
            </a:r>
            <a:r>
              <a:rPr lang="fa-IR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: درمان سرپائی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a-IR" sz="4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درمان در بیمارانی صورت می گیرد که: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4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4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مایعات کافی را تحمل می کنند 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4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هر </a:t>
            </a:r>
            <a:r>
              <a:rPr lang="fa-IR" sz="4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6 ساعت دفع ادرار دارند 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4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هیچ </a:t>
            </a:r>
            <a:r>
              <a:rPr lang="fa-IR" sz="4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علامت هشدار </a:t>
            </a:r>
            <a:r>
              <a:rPr lang="fa-IR" sz="4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بویژه </a:t>
            </a:r>
            <a:r>
              <a:rPr lang="fa-IR" sz="4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هنگامیکه تب برطرف می شود، ندارند.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4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هماتوکریت </a:t>
            </a:r>
            <a:r>
              <a:rPr lang="fa-IR" sz="4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نرمال دارند.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4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درمان </a:t>
            </a:r>
            <a:r>
              <a:rPr lang="fa-IR" sz="4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اختصاصی برای دانگ وجود ندارد</a:t>
            </a:r>
            <a:r>
              <a:rPr lang="fa-IR" sz="4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4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4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داروهای کاهنده تب و مسکن برای کنترل </a:t>
            </a:r>
            <a:r>
              <a:rPr lang="fa-IR" sz="4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علائم </a:t>
            </a:r>
            <a:r>
              <a:rPr lang="fa-IR" sz="4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fa-IR" sz="4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تب بکار می </a:t>
            </a:r>
            <a:r>
              <a:rPr lang="fa-IR" sz="4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روند.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4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4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بهترین گزینه استفاده از استامینوفن است.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4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4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از مصرف ریر استروئیدی </a:t>
            </a:r>
            <a:r>
              <a:rPr lang="fa-IR" sz="4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باید </a:t>
            </a:r>
            <a:r>
              <a:rPr lang="fa-IR" sz="4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خود داری شود. </a:t>
            </a:r>
            <a:endParaRPr lang="fa-IR" sz="4400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4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زیرا </a:t>
            </a:r>
            <a:r>
              <a:rPr lang="fa-IR" sz="4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موجب افزایش احتمال خونریزی می </a:t>
            </a:r>
            <a:r>
              <a:rPr lang="fa-IR" sz="4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شود</a:t>
            </a:r>
            <a:r>
              <a:rPr lang="fa-IR" sz="4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. </a:t>
            </a:r>
            <a:r>
              <a:rPr lang="fa-IR" sz="4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ضمنا باید </a:t>
            </a:r>
            <a:r>
              <a:rPr lang="fa-IR" sz="4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از مصرف </a:t>
            </a:r>
            <a:r>
              <a:rPr lang="fa-IR" sz="4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رقیق </a:t>
            </a:r>
            <a:r>
              <a:rPr lang="fa-IR" sz="4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کننده خون خودداری </a:t>
            </a:r>
            <a:r>
              <a:rPr lang="fa-IR" sz="4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شود.</a:t>
            </a:r>
            <a:endParaRPr lang="en-US" sz="4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22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860" y="772454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درمان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26995" y="1598342"/>
            <a:ext cx="9701561" cy="4490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گروه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B</a:t>
            </a:r>
            <a:r>
              <a:rPr lang="fa-IR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:</a:t>
            </a:r>
            <a:r>
              <a:rPr lang="fa-I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ضرورت بستری وجود دارد: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دارای علائم هشدار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بدون علائم هشدار اما همراه با بیماری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زمینه ای که  بیمار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دانگ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درمان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آن را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پیچیده می کند (بعنوان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مثال بارداری، شیرخوار، سالمندی،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چاقی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، دیابت،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فشارخون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نارسایی قلبی، نارسایی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کلیه و بیماری همولیتیک مزمن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بیماری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سیکل سل و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اتوایمون)</a:t>
            </a:r>
            <a:endParaRPr lang="fa-IR" sz="2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شرایط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اجتماعی خاص بعنوان مثال تنها زندگی کردن، یا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اقامت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 محل هایی که فاصله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زیادی از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مراکز درمانی داشته یا سیستم حمل و نقل مناسبی ندارند.</a:t>
            </a:r>
          </a:p>
        </p:txBody>
      </p:sp>
    </p:spTree>
    <p:extLst>
      <p:ext uri="{BB962C8B-B14F-4D97-AF65-F5344CB8AC3E}">
        <p14:creationId xmlns:p14="http://schemas.microsoft.com/office/powerpoint/2010/main" val="13531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860" y="772454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درمان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26995" y="1598342"/>
            <a:ext cx="9701561" cy="4490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گروه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C</a:t>
            </a:r>
            <a:r>
              <a:rPr lang="fa-IR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:دانگ شدید که نیاز به درمان و ارجاع فوری دارند:</a:t>
            </a:r>
            <a:endParaRPr lang="fa-IR" sz="28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نشت شدید پلاسما که به شوک دانگ و یا احتباس مایعات با تنگی نفس منجر می شود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هموراژی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شدید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اختلال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شدید ارگانها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(آسیب کبدی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اختلال کلیوی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کاردیومیوپاتی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انسفالوپاتی یا انسفالیت</a:t>
            </a:r>
          </a:p>
          <a:p>
            <a:pPr marL="0" indent="0">
              <a:buNone/>
            </a:pPr>
            <a:endParaRPr lang="fa-IR" sz="2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0" indent="0" algn="ctr">
              <a:buNone/>
            </a:pPr>
            <a:r>
              <a:rPr lang="fa-IR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مراقبت </a:t>
            </a:r>
            <a:r>
              <a:rPr lang="fa-IR" sz="2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صحیح پزشکی و حضور نیروی با تجربه بهداشتی درمانی در دانگ شدید، میزان مرگ و میر را از 20 % </a:t>
            </a:r>
            <a:r>
              <a:rPr lang="fa-IR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به1 </a:t>
            </a:r>
            <a:r>
              <a:rPr lang="fa-IR" sz="2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% کاهش می دهد.</a:t>
            </a:r>
          </a:p>
        </p:txBody>
      </p:sp>
    </p:spTree>
    <p:extLst>
      <p:ext uri="{BB962C8B-B14F-4D97-AF65-F5344CB8AC3E}">
        <p14:creationId xmlns:p14="http://schemas.microsoft.com/office/powerpoint/2010/main" val="20878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BE301-6E7B-6083-B158-D77ACFD34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66" y="1338470"/>
            <a:ext cx="10760927" cy="41256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a-IR" sz="3200" dirty="0">
              <a:solidFill>
                <a:schemeClr val="accent1">
                  <a:lumMod val="50000"/>
                </a:schemeClr>
              </a:solidFill>
              <a:cs typeface="B Zar" panose="00000400000000000000" pitchFamily="2" charset="-78"/>
            </a:endParaRPr>
          </a:p>
          <a:p>
            <a:pPr algn="just"/>
            <a:r>
              <a:rPr lang="fa-IR" sz="2800" dirty="0">
                <a:cs typeface="B Zar" panose="00000400000000000000" pitchFamily="2" charset="-78"/>
              </a:rPr>
              <a:t>پاندمی کووید- 19 ، بار سنگینی بر نظام بهداشتی وارد کرده و ضروری است اقدامات پیشگیری،شناسائی و درمان بیماریهای منتقله توسط ناقلین بعنوان مثال بیماری دانگ و سایر آربوویروسها در این مقطع حساس تداوم یابد.</a:t>
            </a:r>
          </a:p>
          <a:p>
            <a:pPr algn="just"/>
            <a:r>
              <a:rPr lang="fa-IR" sz="2800" dirty="0">
                <a:cs typeface="B Zar" panose="00000400000000000000" pitchFamily="2" charset="-78"/>
              </a:rPr>
              <a:t>جمعیت شهری در معرض خطر مواجهه برای هر دو بیماری از میزان بالایی برخوردار است.</a:t>
            </a:r>
          </a:p>
          <a:p>
            <a:pPr algn="just"/>
            <a:r>
              <a:rPr lang="fa-IR" sz="2800" dirty="0">
                <a:cs typeface="B Zar" panose="00000400000000000000" pitchFamily="2" charset="-78"/>
              </a:rPr>
              <a:t>ویروس دانگ هم اکنون در اکثر مناطق گرمسیری و نیمه گرمسیری جهان بومی شده است. </a:t>
            </a:r>
            <a:endParaRPr lang="en-US" sz="2800" dirty="0">
              <a:cs typeface="B Zar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769" y="534900"/>
            <a:ext cx="8911687" cy="128089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860" y="772454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درمان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26995" y="1598342"/>
            <a:ext cx="9701561" cy="4490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نکته</a:t>
            </a:r>
            <a:r>
              <a:rPr lang="fa-IR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: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fa-IR" sz="2400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بیماران گروه </a:t>
            </a:r>
            <a:r>
              <a:rPr lang="en-US" sz="2400" b="1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A</a:t>
            </a:r>
            <a:r>
              <a:rPr lang="fa-IR" sz="2400" b="1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پس </a:t>
            </a:r>
            <a:r>
              <a:rPr lang="fa-IR" sz="2400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از تشخیص هفته ای یک نوبت لغایت دو هفته و بیماران گروه </a:t>
            </a:r>
            <a:r>
              <a:rPr lang="en-US" sz="2400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C </a:t>
            </a:r>
            <a:r>
              <a:rPr lang="fa-IR" sz="2400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en-US" sz="2400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B </a:t>
            </a:r>
            <a:r>
              <a:rPr lang="fa-IR" sz="2400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 هفته اول</a:t>
            </a:r>
            <a:r>
              <a:rPr lang="en-US" sz="2400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پس از ترخیص از بیمارستان به صورت یک روز در میان و در هفته دوم، دو نوبت در هفته توسط</a:t>
            </a:r>
            <a:r>
              <a:rPr lang="en-US" sz="2400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پزشک ویزیت</a:t>
            </a:r>
            <a:r>
              <a:rPr lang="en-US" sz="2400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می گردند.</a:t>
            </a:r>
          </a:p>
        </p:txBody>
      </p:sp>
    </p:spTree>
    <p:extLst>
      <p:ext uri="{BB962C8B-B14F-4D97-AF65-F5344CB8AC3E}">
        <p14:creationId xmlns:p14="http://schemas.microsoft.com/office/powerpoint/2010/main" val="18657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860" y="772454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گروه های پرخطر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26995" y="1598342"/>
            <a:ext cx="9701561" cy="449022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کودکان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مادران باردار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شیرخواران مبتلا در سن 6 تا 12 ماهگی و کودکانی که از مادر مبتلا به بیماری دانگ متولد میشوند ممکن است مبتلا به فرم شدید بیماری شوند.</a:t>
            </a:r>
          </a:p>
        </p:txBody>
      </p:sp>
    </p:spTree>
    <p:extLst>
      <p:ext uri="{BB962C8B-B14F-4D97-AF65-F5344CB8AC3E}">
        <p14:creationId xmlns:p14="http://schemas.microsoft.com/office/powerpoint/2010/main" val="10282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860" y="772454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واکسیناسیون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26995" y="1598342"/>
            <a:ext cx="9701561" cy="449022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یک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واکسن دانگ بنام دنگ واکسیا 44 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TDV-CYD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درچندین کشور به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ثبت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رسیده است. این واکسن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4 ظرفیتی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بوده و بصورت زنده ضعیف شده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(نو ترکیب)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می باشد. </a:t>
            </a:r>
            <a:endParaRPr lang="fa-IR" sz="2400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واکسیناسیون شامل 3 دوز، 5 / 0 میلی لیتری است که به فاصله 6 ماه از یکدیگر انجام می شود. </a:t>
            </a:r>
            <a:endParaRPr lang="fa-IR" sz="2400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ویال های واکسن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یک یا 5 دوزی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است.</a:t>
            </a:r>
          </a:p>
        </p:txBody>
      </p:sp>
    </p:spTree>
    <p:extLst>
      <p:ext uri="{BB962C8B-B14F-4D97-AF65-F5344CB8AC3E}">
        <p14:creationId xmlns:p14="http://schemas.microsoft.com/office/powerpoint/2010/main" val="21121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860" y="772454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واکسیناسیون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4917" y="1598342"/>
            <a:ext cx="9043640" cy="449022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دمای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2 تا 8 درجه سانتیگراد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تا 36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ماه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قابل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نگهداری است .</a:t>
            </a:r>
            <a:endParaRPr lang="fa-IR" sz="2400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باید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دور از نور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قرار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گیرد. </a:t>
            </a:r>
            <a:endParaRPr lang="fa-IR" sz="2400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بعد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از باز شدن ویال و آماده شدن واکسن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برای تزریق(افزودن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پودر واکسن به محلول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تزریق)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فقط تا 6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ساعت قابل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نگهداری است.</a:t>
            </a:r>
          </a:p>
        </p:txBody>
      </p:sp>
    </p:spTree>
    <p:extLst>
      <p:ext uri="{BB962C8B-B14F-4D97-AF65-F5344CB8AC3E}">
        <p14:creationId xmlns:p14="http://schemas.microsoft.com/office/powerpoint/2010/main" val="31936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860" y="772454"/>
            <a:ext cx="8911687" cy="96713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کنتر اندیکاسیون واکسن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7854" y="1598342"/>
            <a:ext cx="10861287" cy="4490224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افرادی که سابقه آلرژی شدید به هریک از اجزای واکسن یا واکسن های مشابه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قبل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از تزریق یا بعد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از تزریق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داشته باشند.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افراد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مبتلا به نقص ایمنی مادر زادی یا اکتسابی که ایمنی سلولی آنها را دچار اختلال کرده باشد.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افراد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مبتلا به عفونت 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HIV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که دچار علائم بالینی بیماری و شواهدی دال بر اختلال سیستم ایمنی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شده باشند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زنان باردار یا شیرده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واکسیناسیون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درکسانی که تب متوسط تا شدید و یا یک بیماری حاد دارند باید به تاخیر بیفتد..</a:t>
            </a:r>
          </a:p>
        </p:txBody>
      </p:sp>
    </p:spTree>
    <p:extLst>
      <p:ext uri="{BB962C8B-B14F-4D97-AF65-F5344CB8AC3E}">
        <p14:creationId xmlns:p14="http://schemas.microsoft.com/office/powerpoint/2010/main" val="9875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38" y="56835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واکسیناسیون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123" y="2133600"/>
            <a:ext cx="10389490" cy="377762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2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واکسن 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CYD-TDV </a:t>
            </a:r>
            <a:r>
              <a:rPr lang="fa-IR" sz="22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 سه نوبت درفاصله صفر، 6 و 12 ماه تزریق می شود. </a:t>
            </a:r>
            <a:endParaRPr lang="fa-IR" sz="2200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2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چنانچه </a:t>
            </a:r>
            <a:r>
              <a:rPr lang="fa-IR" sz="22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تاخیری در یکی </a:t>
            </a:r>
            <a:r>
              <a:rPr lang="fa-IR" sz="22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از نوبت </a:t>
            </a:r>
            <a:r>
              <a:rPr lang="fa-IR" sz="22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های تجویز واکسن رخ داده باشد نیازی به اینکه مجددا واکسیناسیون تکرار شود نبوده و همان </a:t>
            </a:r>
            <a:r>
              <a:rPr lang="fa-IR" sz="22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برنامه ادامه </a:t>
            </a:r>
            <a:r>
              <a:rPr lang="fa-IR" sz="22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داده می شود و باید فاصله </a:t>
            </a:r>
            <a:r>
              <a:rPr lang="fa-IR" sz="22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حداقل </a:t>
            </a:r>
            <a:r>
              <a:rPr lang="fa-IR" sz="22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6 ماهه بین دوزهای واکسن حفظ شود</a:t>
            </a:r>
            <a:r>
              <a:rPr lang="fa-IR" sz="22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2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از آنجا که ممکن است تجویز واکسن </a:t>
            </a:r>
            <a:r>
              <a:rPr lang="en-US" sz="22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TDV-CYD </a:t>
            </a:r>
            <a:r>
              <a:rPr lang="fa-IR" sz="22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خطر افزایش موارد بستری ودانگ شدید را درگروه </a:t>
            </a:r>
            <a:r>
              <a:rPr lang="fa-IR" sz="22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سنی 2 </a:t>
            </a:r>
            <a:r>
              <a:rPr lang="fa-IR" sz="22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تا 5 ساله در پی داشته باشد این واکسن برای کودکان زیر 9 سال توصیه نمی شود</a:t>
            </a:r>
            <a:r>
              <a:rPr lang="fa-IR" sz="22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44148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38" y="56835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واکسیناسیون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741" y="2133600"/>
            <a:ext cx="9753872" cy="377762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درکودکان واکسن دنگ واکسیا همزمان با واکسن های دیگر مثل واکسن تب زرد، واکسن لاث،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پنتاوالان، سرخک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، سرخجه و اوریون، فلج اطفال تزریق شده و هیچ عارضه ای نداشته و هیچ نگرانی هم از نظر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ایمنی زایی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آن مشاهده نشده است. </a:t>
            </a:r>
            <a:endParaRPr lang="fa-IR" sz="2400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بالغین دیده شده تجویز همزمان واکسن دانگ و تب زرد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مختصری ایمنی زایی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سروتایپ 4 واکسن را کم می کند.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47063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38" y="568354"/>
            <a:ext cx="9740323" cy="1280890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خلاصه اقدامات مورد لزوم در فاز آمادگی و فاز پاسخ به طغیان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8" y="1408769"/>
            <a:ext cx="10266828" cy="50031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مرحله آمادگی :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آموزش عموم مردم در راستای بهسازی محیط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آشنایی با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اقدامات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خود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مراقبتی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علایم بیماریهای مهم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منتقله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از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آئدس</a:t>
            </a:r>
            <a:endParaRPr lang="fa-IR" sz="2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طراحی برنامه عملیاتی با دید سلامت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واحد جهت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بهره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گیری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از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تمامی ظرفیتهای موجود درون سازمانی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بین بخشی و ایجاد ظرفیتهای جدید در راستای گسترش و توانمندسازی شبکه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آزمایشگاهی تشخیصی ناقل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بیماری و زیرساختهای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درمانی لازم با تامین منابع انسانی،مالی و تجهیزاتی مورد نیاز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08262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38" y="568354"/>
            <a:ext cx="9740323" cy="1280890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خلاصه اقدامات مورد لزوم در فاز آمادگی و فاز پاسخ به طغیان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8" y="1408769"/>
            <a:ext cx="10266828" cy="500318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مرحله آمادگی 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برگزاری جلسات منظم بر اساس برنامه عملیاتی جهت حساس سازی مسئولین سیاسی و نظامی و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سایر ذینفعان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برنامه در راستای جلب مشارکت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سازمانهای همکار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آموزش منظم و مدون استاندارد به پرسنل بهداشت و درمان در بخش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دولتی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خصوصی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نظامی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برگزاری کمیته های علمی فنی و اجرایی دانشگاهی و شهرستانی بر اساس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شیوه نامه های ابلاغی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نظارت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بر اجرای مصوبات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ارزیابی خطر و تعیین نقاط پر خطر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نقشه پراکندگی زیستگاههای لاروی در حوزه تحت پوشش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هر دانشگاه/دانشکده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شبکه های بهداشت و درمان و پیاده سازی نظام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مراقبت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تلفیقی آئدس و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بیماریهای منتقله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از آن بر اساس نقشه خطر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تهیه شده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انجام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مراقبت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انسانی و حشره شناسی بر اساس برنامه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عملیاتی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8917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38" y="568354"/>
            <a:ext cx="9740323" cy="1280890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خلاصه اقدامات مورد لزوم در فاز آمادگی و فاز پاسخ به طغیان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8" y="1408769"/>
            <a:ext cx="10266828" cy="50031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مرحله آمادگی 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آماده سازی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اقلام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لجستیکی مانند تجهیزات و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اقلام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کنترل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ناقل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تشخیص بیماری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تعیین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تیم کنترل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ناقل</a:t>
            </a:r>
            <a:endParaRPr lang="fa-IR" sz="2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انجام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تمرین و طراحی مانورهای دوره ای جهت برطرف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نمودن نواقص احتمالی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عملکرد تیمهای واکنش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سریع و فرایندهای مربوطه</a:t>
            </a:r>
            <a:endParaRPr lang="en-US" sz="2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22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543" y="450927"/>
            <a:ext cx="8911687" cy="1280890"/>
          </a:xfrm>
        </p:spPr>
        <p:txBody>
          <a:bodyPr/>
          <a:lstStyle/>
          <a:p>
            <a:pPr algn="ctr"/>
            <a:endParaRPr lang="en-US" b="1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93" y="1343890"/>
            <a:ext cx="10778836" cy="5126183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fa-IR" sz="2800" dirty="0">
                <a:cs typeface="B Zar" panose="00000400000000000000" pitchFamily="2" charset="-78"/>
              </a:rPr>
              <a:t>در مناطق اندمیک سیکل های اپیدمی این بیماری معمولا هر 2 </a:t>
            </a:r>
            <a:r>
              <a:rPr lang="fa-IR" sz="2800" dirty="0" smtClean="0">
                <a:cs typeface="B Zar" panose="00000400000000000000" pitchFamily="2" charset="-78"/>
              </a:rPr>
              <a:t>تا </a:t>
            </a:r>
            <a:r>
              <a:rPr lang="fa-IR" sz="2800" dirty="0">
                <a:cs typeface="B Zar" panose="00000400000000000000" pitchFamily="2" charset="-78"/>
              </a:rPr>
              <a:t>5 </a:t>
            </a:r>
            <a:r>
              <a:rPr lang="fa-IR" sz="2800" dirty="0" smtClean="0">
                <a:cs typeface="B Zar" panose="00000400000000000000" pitchFamily="2" charset="-78"/>
              </a:rPr>
              <a:t>سال یکبار </a:t>
            </a:r>
            <a:r>
              <a:rPr lang="fa-IR" sz="2800" dirty="0">
                <a:cs typeface="B Zar" panose="00000400000000000000" pitchFamily="2" charset="-78"/>
              </a:rPr>
              <a:t>رخ </a:t>
            </a:r>
            <a:r>
              <a:rPr lang="fa-IR" sz="2800" dirty="0" smtClean="0">
                <a:cs typeface="B Zar" panose="00000400000000000000" pitchFamily="2" charset="-78"/>
              </a:rPr>
              <a:t>می دهد</a:t>
            </a:r>
            <a:r>
              <a:rPr lang="fa-IR" sz="2800" dirty="0">
                <a:cs typeface="B Zar" panose="00000400000000000000" pitchFamily="2" charset="-78"/>
              </a:rPr>
              <a:t>. </a:t>
            </a:r>
            <a:endParaRPr lang="fa-IR" sz="2800" dirty="0" smtClean="0">
              <a:cs typeface="B Zar" panose="00000400000000000000" pitchFamily="2" charset="-78"/>
            </a:endParaRPr>
          </a:p>
          <a:p>
            <a:pPr algn="just">
              <a:lnSpc>
                <a:spcPct val="20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در اکثرمناطق </a:t>
            </a:r>
            <a:r>
              <a:rPr lang="fa-IR" sz="2800" dirty="0">
                <a:cs typeface="B Zar" panose="00000400000000000000" pitchFamily="2" charset="-78"/>
              </a:rPr>
              <a:t>اندمیک، بیش از یک سرو تایپ این بیماری در گردش است. </a:t>
            </a:r>
          </a:p>
        </p:txBody>
      </p:sp>
    </p:spTree>
    <p:extLst>
      <p:ext uri="{BB962C8B-B14F-4D97-AF65-F5344CB8AC3E}">
        <p14:creationId xmlns:p14="http://schemas.microsoft.com/office/powerpoint/2010/main" val="10283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38" y="568354"/>
            <a:ext cx="9740323" cy="1280890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خلاصه اقدامات مورد لزوم در فاز آمادگی و فاز پاسخ به طغیان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8" y="1408769"/>
            <a:ext cx="10266828" cy="500318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مرحله پاسخ به طغیان 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برگزاری فوری جلسه شورای تامین استان/ شهرستان به ریاست استاندار/ فرماندار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شهرستان با محوریت ناقل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مهاجم آئدس و بیماریهای منتقله از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آن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تشکیل کارگروه تخصصی مبارزه با ناقلین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 اسااتانداری/فرمانداری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به ریاست استاندار/معاون استاندار/فرماندار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دبیری دانشگاه/ دانشکده علوم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پزشکی/شبکه بهداشت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درمان جهت تسریع در برنامه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ریزی و عملیاتی نمودن دستورالعمل های پیشگیری از رشد و تکثیر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ناقلین بویژه ناقل آئدس از قبیل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دفع بهداشتی فاضلاب و زباله و مدیریت پسماند و جمع آوری لاستیکهای مستعمل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رها شده در سطح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معابر و بازیافت یا معدوم نمودن آنها و تشکیل جلسه با فواصل دو هفتگی.</a:t>
            </a:r>
            <a:endParaRPr lang="fa-IR" sz="2400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8227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38" y="568354"/>
            <a:ext cx="9740323" cy="1280890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خلاصه اقدامات مورد لزوم در فاز آمادگی و فاز پاسخ به طغیان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8" y="1408769"/>
            <a:ext cx="10266828" cy="500318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مرحله عملیاتی: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تشکیل تیم واکنش سریع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ناقل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آئدس و بیماریهای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منتقله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شناسایی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دقیق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محل زندگی و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اقامت بیمار</a:t>
            </a:r>
            <a:endParaRPr lang="fa-IR" sz="2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تقسیم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بندی منطقه و بررسی حشره شناسی محل زندگی و یا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اقامت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بیمار و یا محل کار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توزیع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پشه بند و تاکید بر استفاده از آن توسط بیمار در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تمام شبانه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روز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(در صورت تشخیص بیمار درمرحله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حاد بیماری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(مرحله ویرمی))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بیماریابی از اطرافیان بیماردر شعاع 500 متری از محل کار یا زندگی وی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fa-IR" sz="2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74935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38" y="568354"/>
            <a:ext cx="9740323" cy="1280890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خلاصه اقدامات مورد لزوم در فاز آمادگی و فاز پاسخ به طغیان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8" y="1408769"/>
            <a:ext cx="10266828" cy="500318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مرحله عملیاتی: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آموزش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علایم بیماری و راه های پیشگیری از ابتلا به فرد بیمار و اطرافیان ایشان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انجام عملیات مه پاشی با تاکید بر اماکن داخلی، در شعاع 500 متری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انجام عملیات لاروکشی در شعاع 500 متری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انجام عملیات سمپاشی بر اماکن داخلی و در شعاع 500 متری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آموزش مردم به بهسازی محیط زندگی و کار و انجام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اقدامات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خود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مراقبتی (استفاده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از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کرمها یا اسپری های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دافع حشرات، پوشیدن لباسهای روشن و شل و ...( با توجه به وسعت و مرحله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اپیدمی)</a:t>
            </a:r>
            <a:endParaRPr lang="fa-IR" sz="2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fa-IR" sz="2400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84732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38" y="568354"/>
            <a:ext cx="9740323" cy="1280890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خلاصه اقدامات مورد لزوم در فاز آمادگی و فاز پاسخ به طغیان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8" y="1408769"/>
            <a:ext cx="10266828" cy="50031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مرحله عملیاتی: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انجام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مراقبت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چک حشره شناسی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دقیق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هوشمندانه و در صورت لزوم عملیات کنترل در مراکز درمانی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یا تجمعی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یا آسایشگاههای پذیرای بیماران جهت مدیریت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موثر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اپیدمی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انجام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آزمایشات زیست سنجی، آنزیمی و مولکولی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ناقل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از جهت تعیین وضعیت نوع و شدت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مقاومت ناقل به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حشره کش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ها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بررسی آلودگی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ناقل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به ویروس</a:t>
            </a:r>
            <a:endParaRPr lang="fa-IR" sz="2400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70631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38" y="568354"/>
            <a:ext cx="9740323" cy="1280890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روش های کنترل ناقل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8" y="1408769"/>
            <a:ext cx="10266828" cy="5003182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هدف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برخی از این روش ها کنترل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پشه ها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بالغ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یا نابالغ بوده است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، </a:t>
            </a:r>
            <a:endParaRPr lang="fa-IR" sz="2400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هدف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روش های دیگر جلوگیری از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تکثیر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یا تماس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با انسان است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.</a:t>
            </a:r>
            <a:endParaRPr lang="fa-IR" sz="2400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75542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38" y="568354"/>
            <a:ext cx="9740323" cy="1280890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روش های کنترل ناقل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8" y="1408769"/>
            <a:ext cx="10266828" cy="5003182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مدیریت </a:t>
            </a: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محیط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لارو کشی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سمپاشی ابقایی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مه پاشی</a:t>
            </a:r>
          </a:p>
        </p:txBody>
      </p:sp>
    </p:spTree>
    <p:extLst>
      <p:ext uri="{BB962C8B-B14F-4D97-AF65-F5344CB8AC3E}">
        <p14:creationId xmlns:p14="http://schemas.microsoft.com/office/powerpoint/2010/main" val="41599340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38" y="568354"/>
            <a:ext cx="9740323" cy="1280890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مدیریت محیط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8" y="1408769"/>
            <a:ext cx="10266828" cy="500318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تغییرات </a:t>
            </a: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موقت در زیستگاه های </a:t>
            </a: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ناقل: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تخلیه و تمیز کردن مرتب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ظروف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محتوی آب که به طور بالقوه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زیستگاه لاروی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می باشند.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تعبیه درب و یا پوشش قابل جابجایی بر روی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ظروف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ذخیره سازی آب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.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مدیریت زباله و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ضایعات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جامد در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شهرها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حاشیه شهرها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به منظورکاهش منابع لاروی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.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نظافت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مداوم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آبگذرهای شهری به منظور جلوگیری از راکد شدن آب. </a:t>
            </a:r>
            <a:endParaRPr lang="fa-IR" sz="2400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ساماندهی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لاستیک های مستعمل بخصوص در شهرها و حاشیه شهرها</a:t>
            </a:r>
            <a:endParaRPr lang="fa-IR" sz="2400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endParaRPr lang="fa-IR" sz="2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endParaRPr lang="fa-IR" sz="2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37715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38" y="568354"/>
            <a:ext cx="9740323" cy="1280890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مدیریت محیط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90" y="1408769"/>
            <a:ext cx="10612516" cy="5003182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اقدامات </a:t>
            </a: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طولانی اثر برای جلوگیری از ایجاد زیستگاه های لاروی: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تأمین آب موردنیاز ساکنین از طریق لوله کشی تا نیازی به ذخیره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سازی آب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که می تواند زیستگاه های بالقوه لاروی باشد ضروری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نگردد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. </a:t>
            </a:r>
            <a:endParaRPr lang="fa-IR" sz="2400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تدوین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اجرای ضوابط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ساختمانی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شهرسازی ناظر برعدم ایجاد زیستگاه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های لاروی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.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اقداما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 بهداشت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مسکن برای کاهش تماس ناقل و انسان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مانند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نصب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توری بر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روی درب و پنجره ها</a:t>
            </a:r>
          </a:p>
        </p:txBody>
      </p:sp>
    </p:spTree>
    <p:extLst>
      <p:ext uri="{BB962C8B-B14F-4D97-AF65-F5344CB8AC3E}">
        <p14:creationId xmlns:p14="http://schemas.microsoft.com/office/powerpoint/2010/main" val="39300603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38" y="568354"/>
            <a:ext cx="9740323" cy="1280890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لارو کشی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8" y="1408769"/>
            <a:ext cx="10266828" cy="5003182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استفاده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از حشره کش های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شیمیایی یا باکتریایی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زیستگاه های لاروی به منظور کاهش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میزان ظهور و جمعیت پشه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ها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بالغ و در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نتیجه کاهش خطر انتقال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بیماری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حشره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کش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ها شامل :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lphaUcPeriod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باکتریال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lphaUcPeriod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تنظیم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کننده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های رشد حشرا ت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lphaUcPeriod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حشره کش های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شیمیایی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مصنوعی</a:t>
            </a:r>
            <a:endParaRPr lang="fa-IR" sz="2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endParaRPr lang="fa-IR" sz="2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0058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38" y="568354"/>
            <a:ext cx="9740323" cy="1280890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لارو کشی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039" y="1408769"/>
            <a:ext cx="10623667" cy="500318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endParaRPr lang="fa-IR" sz="2400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fa-I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به </a:t>
            </a:r>
            <a:r>
              <a:rPr lang="fa-IR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منظور لاروکشی در </a:t>
            </a:r>
            <a:r>
              <a:rPr lang="fa-I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ظروف </a:t>
            </a:r>
            <a:r>
              <a:rPr lang="fa-IR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آب آشامیدنی، میزان لاروکش </a:t>
            </a:r>
            <a:r>
              <a:rPr lang="fa-I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توصیه شده برحسب </a:t>
            </a:r>
            <a:r>
              <a:rPr lang="fa-IR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حجم </a:t>
            </a:r>
            <a:r>
              <a:rPr lang="fa-I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ظرف </a:t>
            </a:r>
            <a:r>
              <a:rPr lang="fa-IR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تعیین می گردد، حتی اگر </a:t>
            </a:r>
            <a:r>
              <a:rPr lang="fa-I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ظرف </a:t>
            </a:r>
            <a:r>
              <a:rPr lang="fa-IR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پر از آب نباشد.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endParaRPr lang="fa-IR" sz="2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endParaRPr lang="fa-IR" sz="2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34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827" y="456842"/>
            <a:ext cx="8911687" cy="1280890"/>
          </a:xfrm>
        </p:spPr>
        <p:txBody>
          <a:bodyPr/>
          <a:lstStyle/>
          <a:p>
            <a:pPr algn="ctr"/>
            <a:r>
              <a:rPr lang="fa-IR" b="1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اپیدمیولوژی بیماری دانگ در ایران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902" y="1264555"/>
            <a:ext cx="10110710" cy="5389419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fa-IR" sz="2800" dirty="0" smtClean="0">
                <a:cs typeface="B Zar" panose="00000400000000000000" pitchFamily="2" charset="-78"/>
              </a:rPr>
              <a:t>نقطه </a:t>
            </a:r>
            <a:r>
              <a:rPr lang="fa-IR" sz="2800" dirty="0">
                <a:cs typeface="B Zar" panose="00000400000000000000" pitchFamily="2" charset="-78"/>
              </a:rPr>
              <a:t>شروع برنامه ریزی نظام </a:t>
            </a:r>
            <a:r>
              <a:rPr lang="fa-IR" sz="2800" dirty="0" smtClean="0">
                <a:cs typeface="B Zar" panose="00000400000000000000" pitchFamily="2" charset="-78"/>
              </a:rPr>
              <a:t>مراقبت </a:t>
            </a:r>
            <a:r>
              <a:rPr lang="fa-IR" sz="2800" dirty="0">
                <a:cs typeface="B Zar" panose="00000400000000000000" pitchFamily="2" charset="-78"/>
              </a:rPr>
              <a:t>بیماریهای منتقله از پشه آئدس در ایران از سال 1390 بوده و از </a:t>
            </a:r>
            <a:r>
              <a:rPr lang="fa-IR" sz="2800" dirty="0" smtClean="0">
                <a:cs typeface="B Zar" panose="00000400000000000000" pitchFamily="2" charset="-78"/>
              </a:rPr>
              <a:t>سال1395 </a:t>
            </a:r>
            <a:r>
              <a:rPr lang="fa-IR" sz="2800" dirty="0">
                <a:cs typeface="B Zar" panose="00000400000000000000" pitchFamily="2" charset="-78"/>
              </a:rPr>
              <a:t>در کشور به شیوه جدید راه اندازی شده است و علاوه بر جاری بودن نظام </a:t>
            </a:r>
            <a:r>
              <a:rPr lang="fa-IR" sz="2800" dirty="0" smtClean="0">
                <a:cs typeface="B Zar" panose="00000400000000000000" pitchFamily="2" charset="-78"/>
              </a:rPr>
              <a:t>مراقبت </a:t>
            </a:r>
            <a:r>
              <a:rPr lang="fa-IR" sz="2800" dirty="0">
                <a:cs typeface="B Zar" panose="00000400000000000000" pitchFamily="2" charset="-78"/>
              </a:rPr>
              <a:t>انسانی در کل </a:t>
            </a:r>
            <a:r>
              <a:rPr lang="fa-IR" sz="2800" dirty="0" smtClean="0">
                <a:cs typeface="B Zar" panose="00000400000000000000" pitchFamily="2" charset="-78"/>
              </a:rPr>
              <a:t>کشور،کلیه </a:t>
            </a:r>
            <a:r>
              <a:rPr lang="fa-IR" sz="2800" dirty="0">
                <a:cs typeface="B Zar" panose="00000400000000000000" pitchFamily="2" charset="-78"/>
              </a:rPr>
              <a:t>مبادی ورودی کشور نیز تحت پوشش </a:t>
            </a:r>
            <a:r>
              <a:rPr lang="fa-IR" sz="2800" dirty="0" smtClean="0">
                <a:cs typeface="B Zar" panose="00000400000000000000" pitchFamily="2" charset="-78"/>
              </a:rPr>
              <a:t>مراقبت </a:t>
            </a:r>
            <a:r>
              <a:rPr lang="fa-IR" sz="2800" dirty="0">
                <a:cs typeface="B Zar" panose="00000400000000000000" pitchFamily="2" charset="-78"/>
              </a:rPr>
              <a:t>حشره شناسی </a:t>
            </a:r>
            <a:r>
              <a:rPr lang="fa-IR" sz="2800" dirty="0" smtClean="0">
                <a:cs typeface="B Zar" panose="00000400000000000000" pitchFamily="2" charset="-78"/>
              </a:rPr>
              <a:t>قرار </a:t>
            </a:r>
            <a:r>
              <a:rPr lang="fa-IR" sz="2800" dirty="0">
                <a:cs typeface="B Zar" panose="00000400000000000000" pitchFamily="2" charset="-78"/>
              </a:rPr>
              <a:t>گرفته است.</a:t>
            </a:r>
            <a:endParaRPr lang="en-US" sz="28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60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38" y="568354"/>
            <a:ext cx="9740323" cy="1280890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سمپاشی ابقایی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78" y="1408769"/>
            <a:ext cx="10266828" cy="5003182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هدف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از سمپاشی ابقایی قرار دادن حشره کش های با اثر ابقایی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طولانی بر روی سطوح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به منظور کشتن پشه در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هنگام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تماس و در نتیجه کاهش جمعیت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ناقل است.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این عملیات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 خصوص دو ناقل آئدس اجیپتی و آئدس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آلبوپیکتوس به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صور هدفمند، با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هدف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کاهش جمعیت، و روی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سطوح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محل استراحت آن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ها در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داخل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(مانند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زیر مبلمان، تخت، داخل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کمد)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یا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خارج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اماکن و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اطراف محل تخم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گذاری آن ها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انجام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می پذیرد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( مانند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محل انباشت لاستیک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ها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مستعمل ویا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 لنج های مستعمل رها شده در بنادر، در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صورت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گزارش وجود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ناقل).</a:t>
            </a:r>
            <a:endParaRPr lang="fa-IR" sz="2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58680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535" y="311876"/>
            <a:ext cx="9740323" cy="1280890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مه پاشی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6" y="1096534"/>
            <a:ext cx="10724028" cy="553844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مه پاشی انتشار ذرا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 کوچک (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14 الی 24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میکرون)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حاوی حشره کش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است که به مدت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کافی در هوا باقی می مانند تا در اثر تماس با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حشرات 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بالغ در حال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پرواز باعث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مرگ آن ها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گردد.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مه پاشی برای کاهش سریع جمعیت پشه بالغ،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بخصوص در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شرایط اضطراری و برای جلوگیری و یا سرکوب اپیدمی بیماری بکار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می رود.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مه پاشی اثر ابقایی ندارد و به همین دلیل تکرار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این عملیات هر2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یا 3 روز برای مد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10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روز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لازم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است تا پشه های بالغ را که در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این مدت از زیستگاه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های لاروی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خارج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می شوند نیز کنترل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کند.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مه پاشی به دو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صورت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مه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گرم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مه سرد و به کمک مه پاش های دستی و یا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مه پاش هایی که بر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روی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خودرو سوار می شوند انجام می پذیرد.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endParaRPr lang="fa-IR" sz="2400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endParaRPr lang="fa-IR" sz="2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16354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535" y="311876"/>
            <a:ext cx="9740323" cy="1280890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مه پاشی</a:t>
            </a:r>
            <a:endParaRPr lang="fa-IR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6" y="1096534"/>
            <a:ext cx="10724028" cy="5538441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انجام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مه پاشی در صبح زود و یا قبل از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غروب آفتاب زمان حداکثر فعالیت گونه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های پشه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ها انجام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می شود تا امکان تماس پشه با قطرا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 مه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 </a:t>
            </a:r>
            <a:r>
              <a:rPr lang="fa-IR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حین پرواز </a:t>
            </a:r>
            <a:r>
              <a:rPr lang="fa-IR" sz="24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و در نتیجه کارآیی مه پاشی افزایش یابد.</a:t>
            </a:r>
            <a:endParaRPr lang="fa-IR" sz="2400" dirty="0" smtClean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endParaRPr lang="fa-IR" sz="24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53740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16710" y="785674"/>
            <a:ext cx="325835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5400" b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abic Transparent" panose="02010000000000000000" pitchFamily="2" charset="-78"/>
              </a:rPr>
              <a:t>موفق باشيد</a:t>
            </a:r>
            <a:endParaRPr lang="fa-IR" sz="5400" b="1" dirty="0">
              <a:solidFill>
                <a:srgbClr val="FF0000"/>
              </a:solidFill>
              <a:latin typeface="Arial Rounded MT Bold" panose="020F0704030504030204" pitchFamily="34" charset="0"/>
              <a:cs typeface="Arabic Transparent" panose="020100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891" y="1851199"/>
            <a:ext cx="3787350" cy="1280890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شاد باشید</a:t>
            </a:r>
            <a:endParaRPr lang="fa-IR" sz="5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1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1545" y="980728"/>
            <a:ext cx="8136903" cy="5256584"/>
          </a:xfrm>
          <a:prstGeom prst="rect">
            <a:avLst/>
          </a:prstGeom>
          <a:noFill/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639762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fa-IR" b="1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rPr>
              <a:t>نمونه زیستگاه های لاروی</a:t>
            </a:r>
            <a:endParaRPr lang="en-US" b="1" dirty="0">
              <a:solidFill>
                <a:schemeClr val="bg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69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2180</TotalTime>
  <Words>5175</Words>
  <Application>Microsoft Office PowerPoint</Application>
  <PresentationFormat>Widescreen</PresentationFormat>
  <Paragraphs>408</Paragraphs>
  <Slides>83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7" baseType="lpstr">
      <vt:lpstr>0 Nazanin</vt:lpstr>
      <vt:lpstr>Adobe Arabic</vt:lpstr>
      <vt:lpstr>Arabic Transparent</vt:lpstr>
      <vt:lpstr>Arial</vt:lpstr>
      <vt:lpstr>Arial Rounded MT Bold</vt:lpstr>
      <vt:lpstr>B Nazanin</vt:lpstr>
      <vt:lpstr>B Zar</vt:lpstr>
      <vt:lpstr>Calibri</vt:lpstr>
      <vt:lpstr>Tahoma</vt:lpstr>
      <vt:lpstr>Times New Roman</vt:lpstr>
      <vt:lpstr>Trebuchet MS</vt:lpstr>
      <vt:lpstr>Wingdings</vt:lpstr>
      <vt:lpstr>Wingdings 3</vt:lpstr>
      <vt:lpstr>Wisp</vt:lpstr>
      <vt:lpstr>به نام يزدان پاك</vt:lpstr>
      <vt:lpstr>پشه آئدس و بیماریهای منتقله از آن زهرا خورشیدی کارشناس ارشد آموزش پرستاری سلامت جامعه  کارشناس کنترل عفونت مرکز آموزشی درمانی 17 شهریور رشت</vt:lpstr>
      <vt:lpstr>اپیدمیولوژی</vt:lpstr>
      <vt:lpstr>اپیدمیولوژی</vt:lpstr>
      <vt:lpstr>عامل بیماری</vt:lpstr>
      <vt:lpstr>PowerPoint Presentation</vt:lpstr>
      <vt:lpstr>PowerPoint Presentation</vt:lpstr>
      <vt:lpstr>اپیدمیولوژی بیماری دانگ در ایران</vt:lpstr>
      <vt:lpstr>نمونه زیستگاه های لاروی</vt:lpstr>
      <vt:lpstr>گسترش ناقل</vt:lpstr>
      <vt:lpstr>ناقل در پشت دروازه های کشور</vt:lpstr>
      <vt:lpstr>نظام مراقبت تقویت شده ناقلین درمبادی ورودی: </vt:lpstr>
      <vt:lpstr>مناطق پرخطر استان گیلان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بیماریهای منتقله</vt:lpstr>
      <vt:lpstr>زیکا</vt:lpstr>
      <vt:lpstr>چیکونگونیا </vt:lpstr>
      <vt:lpstr>روش های انتقال بیماری دانگ </vt:lpstr>
      <vt:lpstr>PowerPoint Presentation</vt:lpstr>
      <vt:lpstr>PowerPoint Presentation</vt:lpstr>
      <vt:lpstr>PowerPoint Presentation</vt:lpstr>
      <vt:lpstr>PowerPoint Presentation</vt:lpstr>
      <vt:lpstr>انتقال از انسان به پشه</vt:lpstr>
      <vt:lpstr>سایر روشهای انتقال دانگ</vt:lpstr>
      <vt:lpstr>مواجهه با عامل بیماری</vt:lpstr>
      <vt:lpstr>دوره نهفتگی</vt:lpstr>
      <vt:lpstr>فازهای عفونت دانگ</vt:lpstr>
      <vt:lpstr>فاز تب</vt:lpstr>
      <vt:lpstr>فاز تب</vt:lpstr>
      <vt:lpstr>فاز بحرانی</vt:lpstr>
      <vt:lpstr>فاز بحرانی</vt:lpstr>
      <vt:lpstr>فاز نقاهت</vt:lpstr>
      <vt:lpstr>توجه</vt:lpstr>
      <vt:lpstr>توجه</vt:lpstr>
      <vt:lpstr>دستورالعمل کشوری نظام مراقبت سندرمیک</vt:lpstr>
      <vt:lpstr>علائم بالینی و نشانه ها</vt:lpstr>
      <vt:lpstr>PowerPoint Presentation</vt:lpstr>
      <vt:lpstr>مورد مشکوک</vt:lpstr>
      <vt:lpstr>مورد مشکوک</vt:lpstr>
      <vt:lpstr>مورد محتمل</vt:lpstr>
      <vt:lpstr>مورد محتمل</vt:lpstr>
      <vt:lpstr>مورد محتمل</vt:lpstr>
      <vt:lpstr>دانگ شدید</vt:lpstr>
      <vt:lpstr>دانگ شدید</vt:lpstr>
      <vt:lpstr>دانگ شدید</vt:lpstr>
      <vt:lpstr>دانگ شدید</vt:lpstr>
      <vt:lpstr>تست های آزمایشگاهی</vt:lpstr>
      <vt:lpstr>تست های آزمایشگاهی</vt:lpstr>
      <vt:lpstr>تست های آزمایشگاهی</vt:lpstr>
      <vt:lpstr>تشخیص های افتراقی</vt:lpstr>
      <vt:lpstr>تشخیص های افتراقی</vt:lpstr>
      <vt:lpstr>درمان</vt:lpstr>
      <vt:lpstr>درمان</vt:lpstr>
      <vt:lpstr>درمان</vt:lpstr>
      <vt:lpstr>درمان</vt:lpstr>
      <vt:lpstr>گروه های پرخطر</vt:lpstr>
      <vt:lpstr>واکسیناسیون</vt:lpstr>
      <vt:lpstr>واکسیناسیون</vt:lpstr>
      <vt:lpstr>کنتر اندیکاسیون واکسن</vt:lpstr>
      <vt:lpstr>واکسیناسیون</vt:lpstr>
      <vt:lpstr>واکسیناسیون</vt:lpstr>
      <vt:lpstr>خلاصه اقدامات مورد لزوم در فاز آمادگی و فاز پاسخ به طغیان</vt:lpstr>
      <vt:lpstr>خلاصه اقدامات مورد لزوم در فاز آمادگی و فاز پاسخ به طغیان</vt:lpstr>
      <vt:lpstr>خلاصه اقدامات مورد لزوم در فاز آمادگی و فاز پاسخ به طغیان</vt:lpstr>
      <vt:lpstr>خلاصه اقدامات مورد لزوم در فاز آمادگی و فاز پاسخ به طغیان</vt:lpstr>
      <vt:lpstr>خلاصه اقدامات مورد لزوم در فاز آمادگی و فاز پاسخ به طغیان</vt:lpstr>
      <vt:lpstr>خلاصه اقدامات مورد لزوم در فاز آمادگی و فاز پاسخ به طغیان</vt:lpstr>
      <vt:lpstr>خلاصه اقدامات مورد لزوم در فاز آمادگی و فاز پاسخ به طغیان</vt:lpstr>
      <vt:lpstr>روش های کنترل ناقل</vt:lpstr>
      <vt:lpstr>روش های کنترل ناقل</vt:lpstr>
      <vt:lpstr>مدیریت محیط</vt:lpstr>
      <vt:lpstr>مدیریت محیط</vt:lpstr>
      <vt:lpstr>لارو کشی</vt:lpstr>
      <vt:lpstr>لارو کشی</vt:lpstr>
      <vt:lpstr>سمپاشی ابقایی</vt:lpstr>
      <vt:lpstr>مه پاشی</vt:lpstr>
      <vt:lpstr>مه پاشی</vt:lpstr>
      <vt:lpstr>شاد باشید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khorshidi</dc:creator>
  <cp:lastModifiedBy>خورشیدی</cp:lastModifiedBy>
  <cp:revision>191</cp:revision>
  <dcterms:created xsi:type="dcterms:W3CDTF">2015-10-04T04:25:47Z</dcterms:created>
  <dcterms:modified xsi:type="dcterms:W3CDTF">2023-10-02T07:56:44Z</dcterms:modified>
</cp:coreProperties>
</file>